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sldIdLst>
    <p:sldId id="256" r:id="rId2"/>
    <p:sldId id="260" r:id="rId3"/>
    <p:sldId id="480" r:id="rId4"/>
    <p:sldId id="481" r:id="rId5"/>
    <p:sldId id="482" r:id="rId6"/>
    <p:sldId id="483" r:id="rId7"/>
    <p:sldId id="493" r:id="rId8"/>
    <p:sldId id="492" r:id="rId9"/>
    <p:sldId id="494" r:id="rId10"/>
    <p:sldId id="495" r:id="rId11"/>
    <p:sldId id="306" r:id="rId12"/>
    <p:sldId id="496" r:id="rId13"/>
    <p:sldId id="497" r:id="rId14"/>
    <p:sldId id="498" r:id="rId15"/>
    <p:sldId id="499" r:id="rId16"/>
    <p:sldId id="500" r:id="rId17"/>
    <p:sldId id="417" r:id="rId18"/>
    <p:sldId id="501" r:id="rId19"/>
    <p:sldId id="502" r:id="rId20"/>
    <p:sldId id="503" r:id="rId21"/>
    <p:sldId id="484" r:id="rId22"/>
    <p:sldId id="485" r:id="rId23"/>
    <p:sldId id="512" r:id="rId24"/>
    <p:sldId id="513" r:id="rId25"/>
    <p:sldId id="514" r:id="rId26"/>
    <p:sldId id="504" r:id="rId27"/>
    <p:sldId id="486" r:id="rId28"/>
    <p:sldId id="487" r:id="rId29"/>
    <p:sldId id="515" r:id="rId30"/>
    <p:sldId id="516" r:id="rId31"/>
    <p:sldId id="521" r:id="rId32"/>
    <p:sldId id="517" r:id="rId33"/>
    <p:sldId id="518" r:id="rId34"/>
    <p:sldId id="519" r:id="rId35"/>
    <p:sldId id="505" r:id="rId36"/>
    <p:sldId id="520" r:id="rId37"/>
    <p:sldId id="488" r:id="rId38"/>
    <p:sldId id="489" r:id="rId39"/>
    <p:sldId id="507" r:id="rId40"/>
    <p:sldId id="508" r:id="rId41"/>
    <p:sldId id="509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43" r:id="rId51"/>
    <p:sldId id="530" r:id="rId52"/>
    <p:sldId id="531" r:id="rId53"/>
    <p:sldId id="532" r:id="rId54"/>
    <p:sldId id="533" r:id="rId55"/>
    <p:sldId id="534" r:id="rId56"/>
    <p:sldId id="535" r:id="rId57"/>
    <p:sldId id="506" r:id="rId58"/>
    <p:sldId id="536" r:id="rId59"/>
    <p:sldId id="510" r:id="rId60"/>
    <p:sldId id="537" r:id="rId61"/>
    <p:sldId id="538" r:id="rId62"/>
    <p:sldId id="539" r:id="rId63"/>
    <p:sldId id="540" r:id="rId64"/>
    <p:sldId id="541" r:id="rId65"/>
    <p:sldId id="544" r:id="rId66"/>
    <p:sldId id="511" r:id="rId67"/>
    <p:sldId id="490" r:id="rId68"/>
    <p:sldId id="545" r:id="rId69"/>
    <p:sldId id="546" r:id="rId70"/>
    <p:sldId id="547" r:id="rId71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BA"/>
    <a:srgbClr val="0000FF"/>
    <a:srgbClr val="FFA300"/>
    <a:srgbClr val="004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09"/>
    <p:restoredTop sz="94690"/>
  </p:normalViewPr>
  <p:slideViewPr>
    <p:cSldViewPr snapToGrid="0" snapToObjects="1">
      <p:cViewPr varScale="1">
        <p:scale>
          <a:sx n="101" d="100"/>
          <a:sy n="101" d="100"/>
        </p:scale>
        <p:origin x="1770" y="120"/>
      </p:cViewPr>
      <p:guideLst>
        <p:guide orient="horz" pos="2381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DESIGN\OneDrive\바탕 화면\Downloads\shutterstock_1116319604.jpg"/>
          <p:cNvPicPr>
            <a:picLocks noChangeAspect="1" noChangeArrowheads="1"/>
          </p:cNvPicPr>
          <p:nvPr userDrawn="1"/>
        </p:nvPicPr>
        <p:blipFill>
          <a:blip r:embed="rId2"/>
          <a:srcRect r="10569" b="30810"/>
          <a:stretch>
            <a:fillRect/>
          </a:stretch>
        </p:blipFill>
        <p:spPr bwMode="auto">
          <a:xfrm>
            <a:off x="-71663" y="-183836"/>
            <a:ext cx="10774109" cy="3803905"/>
          </a:xfrm>
          <a:prstGeom prst="rect">
            <a:avLst/>
          </a:prstGeom>
          <a:noFill/>
        </p:spPr>
      </p:pic>
      <p:cxnSp>
        <p:nvCxnSpPr>
          <p:cNvPr id="12" name="직선 연결선 11"/>
          <p:cNvCxnSpPr/>
          <p:nvPr userDrawn="1"/>
        </p:nvCxnSpPr>
        <p:spPr>
          <a:xfrm>
            <a:off x="-82296" y="3620069"/>
            <a:ext cx="10774109" cy="0"/>
          </a:xfrm>
          <a:prstGeom prst="line">
            <a:avLst/>
          </a:prstGeom>
          <a:ln w="3810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 userDrawn="1"/>
        </p:nvSpPr>
        <p:spPr>
          <a:xfrm>
            <a:off x="907832" y="3336604"/>
            <a:ext cx="4689538" cy="594360"/>
          </a:xfrm>
          <a:prstGeom prst="roundRect">
            <a:avLst>
              <a:gd name="adj" fmla="val 189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087354" y="4624193"/>
            <a:ext cx="5157514" cy="2536266"/>
          </a:xfrm>
          <a:prstGeom prst="rect">
            <a:avLst/>
          </a:prstGeom>
        </p:spPr>
      </p:pic>
      <p:pic>
        <p:nvPicPr>
          <p:cNvPr id="16" name="그림 15" descr="PPT_스타일(교육 2종)_2,3_슬기 수정-11.png"/>
          <p:cNvPicPr>
            <a:picLocks noChangeAspect="1"/>
          </p:cNvPicPr>
          <p:nvPr userDrawn="1"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374731" y="386482"/>
            <a:ext cx="1969012" cy="256033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4901343" y="343950"/>
            <a:ext cx="5343525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es-ES" altLang="ko-KR" sz="1000" b="1" dirty="0">
                <a:solidFill>
                  <a:schemeClr val="bg1"/>
                </a:solidFill>
                <a:latin typeface="Pretendard"/>
                <a:ea typeface="Pretendard"/>
              </a:rPr>
              <a:t>Python Programming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37" y="3449948"/>
            <a:ext cx="8082563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1437" y="3930964"/>
            <a:ext cx="7950473" cy="32294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86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44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78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rcRect t="41043" r="2627" b="7232"/>
          <a:stretch>
            <a:fillRect/>
          </a:stretch>
        </p:blipFill>
        <p:spPr>
          <a:xfrm>
            <a:off x="-18498" y="-183836"/>
            <a:ext cx="10741427" cy="3803905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>
            <a:off x="-29131" y="3620069"/>
            <a:ext cx="10774109" cy="0"/>
          </a:xfrm>
          <a:prstGeom prst="line">
            <a:avLst/>
          </a:prstGeom>
          <a:ln w="38100">
            <a:solidFill>
              <a:srgbClr val="FF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 userDrawn="1"/>
        </p:nvSpPr>
        <p:spPr>
          <a:xfrm>
            <a:off x="907832" y="3336604"/>
            <a:ext cx="4689538" cy="594360"/>
          </a:xfrm>
          <a:prstGeom prst="roundRect">
            <a:avLst>
              <a:gd name="adj" fmla="val 189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087354" y="4624193"/>
            <a:ext cx="5157514" cy="2536266"/>
          </a:xfrm>
          <a:prstGeom prst="rect">
            <a:avLst/>
          </a:prstGeom>
        </p:spPr>
      </p:pic>
      <p:pic>
        <p:nvPicPr>
          <p:cNvPr id="6" name="그림 5" descr="PPT_스타일(교육 2종)_2,3_슬기 수정-11.png"/>
          <p:cNvPicPr>
            <a:picLocks noChangeAspect="1"/>
          </p:cNvPicPr>
          <p:nvPr userDrawn="1"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374731" y="386482"/>
            <a:ext cx="1969012" cy="256033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4901343" y="343950"/>
            <a:ext cx="5343525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es-ES" altLang="ko-KR" sz="1000" b="1" dirty="0">
                <a:solidFill>
                  <a:schemeClr val="bg1"/>
                </a:solidFill>
                <a:latin typeface="Pretendard"/>
                <a:ea typeface="Pretendard"/>
              </a:rPr>
              <a:t>Python Programming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37" y="3449948"/>
            <a:ext cx="8082563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1437" y="3930964"/>
            <a:ext cx="7950473" cy="32294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69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 userDrawn="1"/>
        </p:nvSpPr>
        <p:spPr>
          <a:xfrm>
            <a:off x="543623" y="7214251"/>
            <a:ext cx="19284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6985" y="7132361"/>
            <a:ext cx="1332000" cy="159646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 userDrawn="1"/>
        </p:nvSpPr>
        <p:spPr>
          <a:xfrm>
            <a:off x="282209" y="7212184"/>
            <a:ext cx="15869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22" name="그림 21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209" y="263073"/>
            <a:ext cx="1592833" cy="20711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32" y="616688"/>
            <a:ext cx="11868730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10832" y="1047344"/>
            <a:ext cx="11674764" cy="3012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5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084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1430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 userDrawn="1"/>
        </p:nvSpPr>
        <p:spPr>
          <a:xfrm>
            <a:off x="-10633" y="1520452"/>
            <a:ext cx="10718707" cy="5323937"/>
          </a:xfrm>
          <a:prstGeom prst="roundRect">
            <a:avLst>
              <a:gd name="adj" fmla="val 30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-10633" y="6679473"/>
            <a:ext cx="10718707" cy="88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543623" y="7214251"/>
            <a:ext cx="19284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6985" y="7132361"/>
            <a:ext cx="1332000" cy="159646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>
          <a:xfrm>
            <a:off x="282209" y="7212184"/>
            <a:ext cx="15869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9" name="그림 18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209" y="263073"/>
            <a:ext cx="1592833" cy="20711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32" y="616688"/>
            <a:ext cx="11868730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C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084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10832" y="1047344"/>
            <a:ext cx="11674764" cy="3012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5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98425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29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9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1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76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84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98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693" r:id="rId3"/>
    <p:sldLayoutId id="2147483688" r:id="rId4"/>
    <p:sldLayoutId id="2147483695" r:id="rId5"/>
    <p:sldLayoutId id="2147483692" r:id="rId6"/>
    <p:sldLayoutId id="2147483690" r:id="rId7"/>
    <p:sldLayoutId id="2147483698" r:id="rId8"/>
    <p:sldLayoutId id="2147483699" r:id="rId9"/>
    <p:sldLayoutId id="2147483691" r:id="rId10"/>
    <p:sldLayoutId id="21474836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bmp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DESIGN\OneDrive\바탕 화면\Downloads\shutterstock_1792952266.jpg"/>
          <p:cNvPicPr>
            <a:picLocks noChangeAspect="1" noChangeArrowheads="1"/>
          </p:cNvPicPr>
          <p:nvPr/>
        </p:nvPicPr>
        <p:blipFill>
          <a:blip r:embed="rId2"/>
          <a:srcRect l="3270"/>
          <a:stretch>
            <a:fillRect/>
          </a:stretch>
        </p:blipFill>
        <p:spPr bwMode="auto">
          <a:xfrm>
            <a:off x="0" y="-1"/>
            <a:ext cx="10693282" cy="7559674"/>
          </a:xfrm>
          <a:prstGeom prst="rect">
            <a:avLst/>
          </a:prstGeom>
          <a:noFill/>
        </p:spPr>
      </p:pic>
      <p:sp>
        <p:nvSpPr>
          <p:cNvPr id="5" name="제목 1"/>
          <p:cNvSpPr>
            <a:spLocks noGrp="1"/>
          </p:cNvSpPr>
          <p:nvPr/>
        </p:nvSpPr>
        <p:spPr>
          <a:xfrm>
            <a:off x="467544" y="438305"/>
            <a:ext cx="7635932" cy="20627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ct val="0"/>
              </a:spcAft>
              <a:defRPr lang="ko-KR"/>
            </a:pPr>
            <a:r>
              <a:rPr lang="ko-KR" altLang="en-US" sz="5400" b="1" dirty="0">
                <a:solidFill>
                  <a:srgbClr val="FFA300"/>
                </a:solidFill>
                <a:latin typeface="+mj-lt"/>
                <a:ea typeface="Pretendard SemiBold" pitchFamily="50" charset="-127"/>
              </a:rPr>
              <a:t>단원 </a:t>
            </a:r>
            <a:r>
              <a:rPr lang="en-US" altLang="ko-KR" sz="5400" b="1" dirty="0">
                <a:solidFill>
                  <a:srgbClr val="FFA300"/>
                </a:solidFill>
                <a:latin typeface="+mj-lt"/>
                <a:ea typeface="Pretendard SemiBold" pitchFamily="50" charset="-127"/>
              </a:rPr>
              <a:t>03 </a:t>
            </a:r>
          </a:p>
          <a:p>
            <a:pPr algn="l">
              <a:spcAft>
                <a:spcPct val="0"/>
              </a:spcAft>
              <a:defRPr lang="ko-KR"/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  <a:ea typeface="Pretendard SemiBold" pitchFamily="50" charset="-127"/>
              </a:rPr>
              <a:t>과학용 컴퓨팅 패키지 </a:t>
            </a:r>
            <a:r>
              <a:rPr lang="en-US" altLang="ko-KR" sz="5400" b="1" dirty="0" err="1">
                <a:solidFill>
                  <a:schemeClr val="bg1"/>
                </a:solidFill>
                <a:latin typeface="+mj-lt"/>
                <a:ea typeface="Pretendard SemiBold" pitchFamily="50" charset="-127"/>
              </a:rPr>
              <a:t>numpy</a:t>
            </a:r>
            <a:endParaRPr lang="en-US" altLang="ko-KR" sz="5400" b="1" dirty="0">
              <a:solidFill>
                <a:schemeClr val="bg1"/>
              </a:solidFill>
              <a:latin typeface="+mj-lt"/>
              <a:ea typeface="Pretendard SemiBold" pitchFamily="50" charset="-127"/>
            </a:endParaRPr>
          </a:p>
        </p:txBody>
      </p:sp>
      <p:pic>
        <p:nvPicPr>
          <p:cNvPr id="7" name="그림 6" descr="텍스트, 클립아트이(가) 표시된 사진  자동 생성된 설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5" y="6851658"/>
            <a:ext cx="1872000" cy="226191"/>
          </a:xfrm>
          <a:prstGeom prst="rect">
            <a:avLst/>
          </a:prstGeom>
        </p:spPr>
      </p:pic>
      <p:cxnSp>
        <p:nvCxnSpPr>
          <p:cNvPr id="12" name="직선 연결선[R] 11"/>
          <p:cNvCxnSpPr/>
          <p:nvPr/>
        </p:nvCxnSpPr>
        <p:spPr>
          <a:xfrm>
            <a:off x="3636335" y="1519167"/>
            <a:ext cx="6451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245988" y="1103133"/>
            <a:ext cx="1947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  <a:defRPr lang="ko-KR"/>
            </a:pPr>
            <a:r>
              <a:rPr lang="ko-KR" altLang="en-US" sz="1400" b="1" spc="-150" dirty="0">
                <a:solidFill>
                  <a:schemeClr val="bg1"/>
                </a:solidFill>
                <a:latin typeface="+mj-ea"/>
                <a:ea typeface="+mj-ea"/>
              </a:rPr>
              <a:t>인공지능소프트웨어학과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911235" y="1610939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ko-KR" altLang="en-US" sz="1600" b="1">
                <a:solidFill>
                  <a:srgbClr val="FFA300"/>
                </a:solidFill>
                <a:latin typeface="+mj-ea"/>
                <a:ea typeface="+mj-ea"/>
              </a:rPr>
              <a:t>김준휘 </a:t>
            </a:r>
            <a:r>
              <a:rPr lang="ko-KR" altLang="en-US" sz="1600" b="1" dirty="0">
                <a:solidFill>
                  <a:srgbClr val="FFA300"/>
                </a:solidFill>
                <a:latin typeface="+mj-ea"/>
                <a:ea typeface="+mj-ea"/>
              </a:rPr>
              <a:t>교수</a:t>
            </a:r>
          </a:p>
        </p:txBody>
      </p:sp>
      <p:pic>
        <p:nvPicPr>
          <p:cNvPr id="8" name="그림 7" descr="PPT_스타일(교육 2종)_2,3_슬기 수정-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15" y="2761154"/>
            <a:ext cx="2124000" cy="276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4756C-4553-4157-914F-C2280D3B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22D13-32F7-44CC-A7B9-548AF67B6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496637-EAB8-470F-9432-B33443D317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A765E6-5D73-45D2-8FC1-8D2E75CD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1" y="1765300"/>
            <a:ext cx="81343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0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내장함수 </a:t>
            </a:r>
            <a:r>
              <a:rPr lang="en-US" altLang="ko-KR" dirty="0" err="1"/>
              <a:t>arange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linspace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7ADB-C044-43D9-B995-22DAF311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numpy.arange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4FBBF-9D76-4293-8F3F-ABFC1E43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9D28E8-5771-47C6-8F0F-C4490BBD0A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실수도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3A2CFF-17CA-4EBC-939C-82E28AC6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84" y="1439050"/>
            <a:ext cx="7566422" cy="25150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88783E-317A-446F-9767-0E380D3A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66" y="3835423"/>
            <a:ext cx="6977659" cy="363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65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56224-0903-4C53-B03A-93B68B3D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배열의 모양을 바꾸는 </a:t>
            </a:r>
            <a:r>
              <a:rPr lang="en-US" altLang="ko-KR" dirty="0"/>
              <a:t>reshape()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4CFA6-352F-48BE-AFB1-4CC07FC4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모양은 원소의 수가 같으나 차수가 다른 모양은 모두 허용</a:t>
            </a:r>
            <a:endParaRPr lang="en-US" altLang="ko-KR" dirty="0"/>
          </a:p>
          <a:p>
            <a:pPr lvl="1"/>
            <a:r>
              <a:rPr lang="ko-KR" altLang="en-US" dirty="0"/>
              <a:t>차수에 따라 원소의 수가 맞지 않으면 오류가 발생</a:t>
            </a:r>
            <a:endParaRPr lang="en-US" altLang="ko-KR" dirty="0"/>
          </a:p>
          <a:p>
            <a:pPr lvl="1"/>
            <a:r>
              <a:rPr lang="ko-KR" altLang="en-US" dirty="0"/>
              <a:t>모양이 </a:t>
            </a:r>
            <a:r>
              <a:rPr lang="en-US" altLang="ko-KR" dirty="0"/>
              <a:t>(3, 5)</a:t>
            </a:r>
            <a:r>
              <a:rPr lang="ko-KR" altLang="en-US" dirty="0"/>
              <a:t>이면 원소가 </a:t>
            </a:r>
            <a:r>
              <a:rPr lang="en-US" altLang="ko-KR" dirty="0"/>
              <a:t>15</a:t>
            </a:r>
            <a:r>
              <a:rPr lang="ko-KR" altLang="en-US" dirty="0"/>
              <a:t>개인데 원래 배열 원소는 </a:t>
            </a:r>
            <a:r>
              <a:rPr lang="en-US" altLang="ko-KR" dirty="0"/>
              <a:t>12</a:t>
            </a:r>
            <a:r>
              <a:rPr lang="ko-KR" altLang="en-US" dirty="0"/>
              <a:t>개이므로 오류가 발생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A8062-6787-42C0-A87F-9BF00465AC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377744-46D2-4606-930C-C5945E6F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2635310"/>
            <a:ext cx="7331869" cy="44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7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DE51A-344D-4D91-B193-A50312F0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linspace</a:t>
            </a:r>
            <a:r>
              <a:rPr lang="en-US" altLang="ko-KR" dirty="0"/>
              <a:t>(start, stop, num)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887636-302A-4E8A-A9BD-57F9DA9FA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31984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동일한 길이의 하위 간격으로 분할하는 수가 나열된 </a:t>
            </a:r>
            <a:r>
              <a:rPr lang="en-US" altLang="ko-KR" dirty="0"/>
              <a:t>1</a:t>
            </a:r>
            <a:r>
              <a:rPr lang="ko-KR" altLang="en-US" dirty="0"/>
              <a:t>차원 배열을 반환</a:t>
            </a:r>
            <a:endParaRPr lang="en-US" altLang="ko-KR" dirty="0"/>
          </a:p>
          <a:p>
            <a:pPr lvl="1"/>
            <a:r>
              <a:rPr lang="en-US" altLang="ko-KR" dirty="0"/>
              <a:t>arrays with regularly-spaced</a:t>
            </a:r>
          </a:p>
          <a:p>
            <a:pPr lvl="1"/>
            <a:r>
              <a:rPr lang="ko-KR" altLang="en-US" dirty="0"/>
              <a:t>전체 구간은 </a:t>
            </a:r>
            <a:r>
              <a:rPr lang="en-US" altLang="ko-KR" dirty="0"/>
              <a:t>[start, stop]</a:t>
            </a:r>
            <a:r>
              <a:rPr lang="ko-KR" altLang="en-US" dirty="0"/>
              <a:t>으로 기본적으로 양쪽을 모두 포함</a:t>
            </a:r>
            <a:endParaRPr lang="en-US" altLang="ko-KR" dirty="0"/>
          </a:p>
          <a:p>
            <a:pPr lvl="1"/>
            <a:r>
              <a:rPr lang="ko-KR" altLang="en-US" dirty="0"/>
              <a:t>끝점인 </a:t>
            </a:r>
            <a:r>
              <a:rPr lang="en-US" altLang="ko-KR" dirty="0"/>
              <a:t>stop</a:t>
            </a:r>
            <a:r>
              <a:rPr lang="ko-KR" altLang="en-US" dirty="0"/>
              <a:t>은 인자 </a:t>
            </a:r>
            <a:r>
              <a:rPr lang="en-US" altLang="ko-KR" dirty="0"/>
              <a:t>endpoint=False</a:t>
            </a:r>
            <a:r>
              <a:rPr lang="ko-KR" altLang="en-US" dirty="0"/>
              <a:t>로 제외 가능</a:t>
            </a:r>
            <a:endParaRPr lang="en-US" altLang="ko-KR" dirty="0"/>
          </a:p>
          <a:p>
            <a:pPr lvl="1"/>
            <a:r>
              <a:rPr lang="ko-KR" altLang="en-US" dirty="0"/>
              <a:t>일정한 간격을 구성하는 값인 배열의 수를 매개변수 </a:t>
            </a:r>
            <a:r>
              <a:rPr lang="en-US" altLang="ko-KR" dirty="0"/>
              <a:t>num</a:t>
            </a:r>
            <a:r>
              <a:rPr lang="ko-KR" altLang="en-US" dirty="0"/>
              <a:t>에 지정하며 기본값은 </a:t>
            </a:r>
            <a:r>
              <a:rPr lang="en-US" altLang="ko-KR" dirty="0"/>
              <a:t>50</a:t>
            </a:r>
          </a:p>
          <a:p>
            <a:r>
              <a:rPr lang="en-US" altLang="ko-KR" dirty="0" err="1"/>
              <a:t>numpy.linspace</a:t>
            </a:r>
            <a:r>
              <a:rPr lang="en-US" altLang="ko-KR" dirty="0"/>
              <a:t>(</a:t>
            </a:r>
            <a:r>
              <a:rPr lang="en-US" altLang="ko-KR" dirty="0" err="1"/>
              <a:t>start,stop,num</a:t>
            </a:r>
            <a:r>
              <a:rPr lang="en-US" altLang="ko-KR" dirty="0"/>
              <a:t>=50, endpoint=True, </a:t>
            </a:r>
            <a:r>
              <a:rPr lang="en-US" altLang="ko-KR" dirty="0" err="1"/>
              <a:t>retstep</a:t>
            </a:r>
            <a:r>
              <a:rPr lang="en-US" altLang="ko-KR" dirty="0"/>
              <a:t>=False, </a:t>
            </a:r>
            <a:r>
              <a:rPr lang="en-US" altLang="ko-KR" dirty="0" err="1"/>
              <a:t>dtype</a:t>
            </a:r>
            <a:r>
              <a:rPr lang="en-US" altLang="ko-KR" dirty="0"/>
              <a:t>=None, axis=0)</a:t>
            </a:r>
          </a:p>
          <a:p>
            <a:pPr lvl="1"/>
            <a:r>
              <a:rPr lang="ko-KR" altLang="en-US" dirty="0"/>
              <a:t>지정된 간격에 걸쳐 균등한 간격의 숫자를 반환</a:t>
            </a:r>
            <a:endParaRPr lang="en-US" altLang="ko-KR" dirty="0"/>
          </a:p>
          <a:p>
            <a:pPr lvl="2"/>
            <a:r>
              <a:rPr lang="ko-KR" altLang="en-US" dirty="0"/>
              <a:t>간격 </a:t>
            </a:r>
            <a:r>
              <a:rPr lang="en-US" altLang="ko-KR" dirty="0"/>
              <a:t>[start, stop]</a:t>
            </a:r>
            <a:r>
              <a:rPr lang="ko-KR" altLang="en-US" dirty="0"/>
              <a:t>에 걸쳐 계산된 균일한 간격의 샘플 수를 반환</a:t>
            </a:r>
            <a:endParaRPr lang="en-US" altLang="ko-KR" dirty="0"/>
          </a:p>
          <a:p>
            <a:pPr lvl="2"/>
            <a:r>
              <a:rPr lang="ko-KR" altLang="en-US" dirty="0"/>
              <a:t>간격의 끝점은 </a:t>
            </a:r>
            <a:r>
              <a:rPr lang="en-US" altLang="ko-KR" dirty="0"/>
              <a:t>endpoint</a:t>
            </a:r>
            <a:r>
              <a:rPr lang="ko-KR" altLang="en-US" dirty="0"/>
              <a:t>로 선택적으로 제외될 수 있음</a:t>
            </a:r>
            <a:endParaRPr lang="en-US" altLang="ko-KR" dirty="0"/>
          </a:p>
          <a:p>
            <a:pPr lvl="1"/>
            <a:r>
              <a:rPr lang="en-US" altLang="ko-KR" dirty="0"/>
              <a:t>• start: </a:t>
            </a:r>
            <a:r>
              <a:rPr lang="en-US" altLang="ko-KR" dirty="0" err="1"/>
              <a:t>array_like</a:t>
            </a:r>
            <a:endParaRPr lang="en-US" altLang="ko-KR" dirty="0"/>
          </a:p>
          <a:p>
            <a:pPr lvl="2"/>
            <a:r>
              <a:rPr lang="ko-KR" altLang="en-US" dirty="0"/>
              <a:t>시퀀스의 시작 값</a:t>
            </a:r>
          </a:p>
          <a:p>
            <a:pPr lvl="1"/>
            <a:r>
              <a:rPr lang="en-US" altLang="ko-KR" dirty="0"/>
              <a:t>• stop: </a:t>
            </a:r>
            <a:r>
              <a:rPr lang="en-US" altLang="ko-KR" dirty="0" err="1"/>
              <a:t>array_like</a:t>
            </a:r>
            <a:endParaRPr lang="en-US" altLang="ko-KR" dirty="0"/>
          </a:p>
          <a:p>
            <a:pPr lvl="2"/>
            <a:r>
              <a:rPr lang="ko-KR" altLang="en-US" dirty="0"/>
              <a:t>시퀀스의 마지막 값으로 </a:t>
            </a:r>
            <a:r>
              <a:rPr lang="en-US" altLang="ko-KR" dirty="0"/>
              <a:t>endpoint=False</a:t>
            </a:r>
            <a:r>
              <a:rPr lang="ko-KR" altLang="en-US" dirty="0"/>
              <a:t>이면 제외되며</a:t>
            </a:r>
            <a:r>
              <a:rPr lang="en-US" altLang="ko-KR" dirty="0"/>
              <a:t>. </a:t>
            </a:r>
            <a:r>
              <a:rPr lang="ko-KR" altLang="en-US" dirty="0"/>
              <a:t>구간의 크기도 변경됨</a:t>
            </a:r>
          </a:p>
          <a:p>
            <a:pPr lvl="1"/>
            <a:r>
              <a:rPr lang="en-US" altLang="ko-KR" dirty="0"/>
              <a:t>• num: int, optional</a:t>
            </a:r>
          </a:p>
          <a:p>
            <a:pPr lvl="2"/>
            <a:r>
              <a:rPr lang="ko-KR" altLang="en-US" dirty="0"/>
              <a:t>생성되는 샘플 수로 기본</a:t>
            </a:r>
            <a:r>
              <a:rPr lang="en-US" altLang="ko-KR" dirty="0"/>
              <a:t>(default)</a:t>
            </a:r>
            <a:r>
              <a:rPr lang="ko-KR" altLang="en-US" dirty="0"/>
              <a:t>은 </a:t>
            </a:r>
            <a:r>
              <a:rPr lang="en-US" altLang="ko-KR" dirty="0"/>
              <a:t>50 </a:t>
            </a:r>
          </a:p>
          <a:p>
            <a:pPr lvl="1"/>
            <a:r>
              <a:rPr lang="en-US" altLang="ko-KR" dirty="0"/>
              <a:t>• endpoint: bool, optional</a:t>
            </a:r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en-US" altLang="ko-KR" dirty="0"/>
              <a:t>stop</a:t>
            </a:r>
            <a:r>
              <a:rPr lang="ko-KR" altLang="en-US" dirty="0"/>
              <a:t>이 마지막 값이 되며 </a:t>
            </a:r>
            <a:r>
              <a:rPr lang="en-US" altLang="ko-KR" dirty="0"/>
              <a:t>False</a:t>
            </a:r>
            <a:r>
              <a:rPr lang="ko-KR" altLang="en-US" dirty="0"/>
              <a:t>이면 제외됨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retstep</a:t>
            </a:r>
            <a:r>
              <a:rPr lang="en-US" altLang="ko-KR" dirty="0"/>
              <a:t>: bool, optional</a:t>
            </a:r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en-US" altLang="ko-KR" dirty="0"/>
              <a:t>(samples, step)</a:t>
            </a:r>
            <a:r>
              <a:rPr lang="ko-KR" altLang="en-US" dirty="0"/>
              <a:t>가 반환되며 아니면 </a:t>
            </a:r>
            <a:r>
              <a:rPr lang="en-US" altLang="ko-KR" dirty="0"/>
              <a:t>samples</a:t>
            </a:r>
            <a:r>
              <a:rPr lang="ko-KR" altLang="en-US" dirty="0"/>
              <a:t>만 반환되고 </a:t>
            </a:r>
            <a:r>
              <a:rPr lang="en-US" altLang="ko-KR" dirty="0"/>
              <a:t>step</a:t>
            </a:r>
            <a:r>
              <a:rPr lang="ko-KR" altLang="en-US" dirty="0"/>
              <a:t>은 샘플 수 사이의 간격을 말함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42A6FE4-FE22-4976-82F1-6C002D1D7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438" y="963613"/>
            <a:ext cx="10691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2435C6C-3481-4D97-A7A2-E98CE445B1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일정한 간격의 값으로 배열 생성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44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C4042-00CA-4269-BDC2-1B70DCFC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linspace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EA308-17DD-4A80-8BCA-DE93D183F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79A43C-E05F-4B84-BADA-CEFAAE64A7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기본은 </a:t>
            </a:r>
            <a:r>
              <a:rPr lang="en-US" altLang="ko-KR" dirty="0"/>
              <a:t>50</a:t>
            </a:r>
            <a:r>
              <a:rPr lang="ko-KR" altLang="en-US" dirty="0"/>
              <a:t>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6D0D2B-A221-45B2-B0F7-78D76CCF2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439050"/>
            <a:ext cx="7136606" cy="59387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AE2B4FD-B34D-486A-B3C6-9602CC813C5C}"/>
              </a:ext>
            </a:extLst>
          </p:cNvPr>
          <p:cNvSpPr/>
          <p:nvPr/>
        </p:nvSpPr>
        <p:spPr>
          <a:xfrm>
            <a:off x="1961769" y="6093193"/>
            <a:ext cx="1522095" cy="18873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854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A5CB3-C694-4871-AB54-34DE3830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linspace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1FFD2B-104D-4E58-855D-9A5FCD80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9DE89E-7433-49B7-8C6F-DBEC7D2192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3F8E9E-C359-440E-87DE-F0121E4A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68" y="1717644"/>
            <a:ext cx="8143875" cy="53149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6CD10C-6444-4F21-93FD-6FB5A8E6D80B}"/>
              </a:ext>
            </a:extLst>
          </p:cNvPr>
          <p:cNvSpPr/>
          <p:nvPr/>
        </p:nvSpPr>
        <p:spPr>
          <a:xfrm>
            <a:off x="1448357" y="3270481"/>
            <a:ext cx="520607" cy="2603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7AFEF1-8CA9-4E06-BA8E-AFEE04B02B4B}"/>
              </a:ext>
            </a:extLst>
          </p:cNvPr>
          <p:cNvSpPr/>
          <p:nvPr/>
        </p:nvSpPr>
        <p:spPr>
          <a:xfrm>
            <a:off x="4465209" y="1828800"/>
            <a:ext cx="927749" cy="2603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49DF47-CC23-4B6C-96AF-F325851D6853}"/>
              </a:ext>
            </a:extLst>
          </p:cNvPr>
          <p:cNvSpPr/>
          <p:nvPr/>
        </p:nvSpPr>
        <p:spPr>
          <a:xfrm>
            <a:off x="4351742" y="5620745"/>
            <a:ext cx="360421" cy="2603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9107A4-01DC-4D65-9DCD-3FE1DE0C1C5B}"/>
              </a:ext>
            </a:extLst>
          </p:cNvPr>
          <p:cNvSpPr/>
          <p:nvPr/>
        </p:nvSpPr>
        <p:spPr>
          <a:xfrm>
            <a:off x="3970184" y="6793492"/>
            <a:ext cx="360421" cy="2603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73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내장함수 </a:t>
            </a:r>
            <a:r>
              <a:rPr lang="en-US" altLang="ko-KR" dirty="0"/>
              <a:t>zeros()</a:t>
            </a:r>
            <a:r>
              <a:rPr lang="ko-KR" altLang="en-US" dirty="0"/>
              <a:t>와 </a:t>
            </a:r>
            <a:r>
              <a:rPr lang="en-US" altLang="ko-KR" dirty="0"/>
              <a:t>ones(), </a:t>
            </a:r>
            <a:br>
              <a:rPr lang="en-US" altLang="ko-KR" dirty="0"/>
            </a:br>
            <a:r>
              <a:rPr lang="en-US" altLang="ko-KR" dirty="0"/>
              <a:t>     empty()</a:t>
            </a:r>
            <a:r>
              <a:rPr lang="ko-KR" altLang="en-US" dirty="0"/>
              <a:t> 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1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A7CE6-627B-4643-BB34-8AD7A947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내장함수 </a:t>
            </a:r>
            <a:r>
              <a:rPr lang="en-US" altLang="ko-KR" dirty="0" err="1"/>
              <a:t>np.zeros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F7BA6-D8CF-4609-982E-A31D2C7F5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주어지는 </a:t>
            </a:r>
            <a:r>
              <a:rPr lang="en-US" altLang="ko-KR" dirty="0"/>
              <a:t>shape </a:t>
            </a:r>
            <a:r>
              <a:rPr lang="ko-KR" altLang="en-US" dirty="0"/>
              <a:t>형태로 </a:t>
            </a:r>
            <a:r>
              <a:rPr lang="en-US" altLang="ko-KR" dirty="0"/>
              <a:t>0.0</a:t>
            </a:r>
            <a:r>
              <a:rPr lang="ko-KR" altLang="en-US" dirty="0"/>
              <a:t>이 채워진 </a:t>
            </a:r>
            <a:r>
              <a:rPr lang="en-US" altLang="ko-KR" dirty="0" err="1"/>
              <a:t>ndarray</a:t>
            </a:r>
            <a:r>
              <a:rPr lang="ko-KR" altLang="en-US" dirty="0"/>
              <a:t>를 반환하는 함수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F03B99-3BF0-495F-912B-51B0D2E53D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주어지는 </a:t>
            </a:r>
            <a:r>
              <a:rPr lang="en-US" altLang="ko-KR" dirty="0"/>
              <a:t>shape </a:t>
            </a:r>
            <a:r>
              <a:rPr lang="ko-KR" altLang="en-US" dirty="0"/>
              <a:t>형태로 </a:t>
            </a:r>
            <a:r>
              <a:rPr lang="en-US" altLang="ko-KR" dirty="0"/>
              <a:t>0.0</a:t>
            </a:r>
            <a:r>
              <a:rPr lang="ko-KR" altLang="en-US" dirty="0"/>
              <a:t>이 채워진 </a:t>
            </a:r>
            <a:r>
              <a:rPr lang="en-US" altLang="ko-KR" dirty="0" err="1"/>
              <a:t>ndarray</a:t>
            </a:r>
            <a:r>
              <a:rPr lang="ko-KR" altLang="en-US" dirty="0"/>
              <a:t>를 반환하는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F51B3B-05B1-4919-BD69-B4F476FF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72" y="2147171"/>
            <a:ext cx="8134350" cy="23219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56BE14-37B5-49C0-87D0-B21BCED98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71" y="4601190"/>
            <a:ext cx="81343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41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5F2FF-5BD3-40BB-802A-1BB45825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원소가 모두 </a:t>
            </a:r>
            <a:r>
              <a:rPr lang="en-US" altLang="ko-KR" dirty="0"/>
              <a:t>1.0</a:t>
            </a:r>
            <a:r>
              <a:rPr lang="ko-KR" altLang="en-US" dirty="0"/>
              <a:t>인 배열을 생성하는 </a:t>
            </a:r>
            <a:r>
              <a:rPr lang="en-US" altLang="ko-KR" dirty="0"/>
              <a:t>ones()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5786-FA37-48E5-8886-35B98A7C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A442FF-BE3D-4594-9540-50FE1D23D3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zeros()</a:t>
            </a:r>
            <a:r>
              <a:rPr lang="ko-KR" altLang="en-US" dirty="0"/>
              <a:t>처럼 모두 실수 </a:t>
            </a:r>
            <a:r>
              <a:rPr lang="en-US" altLang="ko-KR" dirty="0"/>
              <a:t>1.0</a:t>
            </a:r>
            <a:r>
              <a:rPr lang="ko-KR" altLang="en-US" dirty="0"/>
              <a:t>인 배열을 반환하는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B84957-48E8-4A94-B49A-2907E624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2527300"/>
            <a:ext cx="62674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8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패키지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개요와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자료형 </a:t>
            </a:r>
            <a:r>
              <a:rPr lang="en-US" altLang="ko-KR" dirty="0" err="1"/>
              <a:t>ndarray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8C18F-0CF4-4A6D-B827-D859ECFD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numpy.eye</a:t>
            </a:r>
            <a:r>
              <a:rPr lang="en-US" altLang="ko-KR" dirty="0"/>
              <a:t>()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82A55E-7E28-4C8C-9188-C9C4AACA4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5208893" cy="5084213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수학에서</a:t>
            </a:r>
            <a:r>
              <a:rPr lang="en-US" altLang="ko-KR" dirty="0"/>
              <a:t>)</a:t>
            </a:r>
            <a:r>
              <a:rPr lang="ko-KR" altLang="en-US" dirty="0"/>
              <a:t> 단위행렬 생성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eye(m, n, k)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r>
              <a:rPr lang="en-US" altLang="ko-KR" dirty="0"/>
              <a:t>m</a:t>
            </a:r>
            <a:r>
              <a:rPr lang="ko-KR" altLang="en-US" dirty="0"/>
              <a:t>행과 </a:t>
            </a:r>
            <a:r>
              <a:rPr lang="en-US" altLang="ko-KR" dirty="0"/>
              <a:t>n</a:t>
            </a:r>
            <a:r>
              <a:rPr lang="ko-KR" altLang="en-US" dirty="0"/>
              <a:t>열의 </a:t>
            </a:r>
            <a:r>
              <a:rPr lang="en-US" altLang="ko-KR" dirty="0"/>
              <a:t>2</a:t>
            </a:r>
            <a:r>
              <a:rPr lang="ko-KR" altLang="en-US" dirty="0"/>
              <a:t>차원 배열을 반환</a:t>
            </a:r>
            <a:endParaRPr lang="en-US" altLang="ko-KR" dirty="0"/>
          </a:p>
          <a:p>
            <a:pPr lvl="1"/>
            <a:r>
              <a:rPr lang="en-US" altLang="ko-KR" dirty="0"/>
              <a:t>k=+n</a:t>
            </a:r>
            <a:r>
              <a:rPr lang="ko-KR" altLang="en-US" dirty="0"/>
              <a:t>으로 양수</a:t>
            </a:r>
            <a:endParaRPr lang="en-US" altLang="ko-KR" dirty="0"/>
          </a:p>
          <a:p>
            <a:pPr lvl="2"/>
            <a:r>
              <a:rPr lang="ko-KR" altLang="en-US" dirty="0"/>
              <a:t>오른쪽</a:t>
            </a:r>
            <a:r>
              <a:rPr lang="en-US" altLang="ko-KR" dirty="0"/>
              <a:t>, </a:t>
            </a:r>
            <a:r>
              <a:rPr lang="ko-KR" altLang="en-US" dirty="0"/>
              <a:t>위쪽 방향으로 </a:t>
            </a:r>
            <a:r>
              <a:rPr lang="en-US" altLang="ko-KR" dirty="0"/>
              <a:t>n</a:t>
            </a:r>
            <a:r>
              <a:rPr lang="ko-KR" altLang="en-US" dirty="0"/>
              <a:t>번 이동된 위치의 대각선이 </a:t>
            </a:r>
            <a:r>
              <a:rPr lang="en-US" altLang="ko-KR" dirty="0"/>
              <a:t>1</a:t>
            </a:r>
            <a:r>
              <a:rPr lang="ko-KR" altLang="en-US" dirty="0"/>
              <a:t>이 저장</a:t>
            </a:r>
            <a:endParaRPr lang="en-US" altLang="ko-KR" dirty="0"/>
          </a:p>
          <a:p>
            <a:pPr lvl="1"/>
            <a:r>
              <a:rPr lang="en-US" altLang="ko-KR" dirty="0"/>
              <a:t>k=-n</a:t>
            </a:r>
            <a:r>
              <a:rPr lang="ko-KR" altLang="en-US" dirty="0"/>
              <a:t>으로 음수</a:t>
            </a:r>
            <a:endParaRPr lang="en-US" altLang="ko-KR" dirty="0"/>
          </a:p>
          <a:p>
            <a:pPr lvl="2"/>
            <a:r>
              <a:rPr lang="ko-KR" altLang="en-US" dirty="0"/>
              <a:t>왼쪽</a:t>
            </a:r>
            <a:r>
              <a:rPr lang="en-US" altLang="ko-KR" dirty="0"/>
              <a:t>, </a:t>
            </a:r>
            <a:r>
              <a:rPr lang="ko-KR" altLang="en-US" dirty="0"/>
              <a:t>아래쪽 방향으로 </a:t>
            </a:r>
            <a:r>
              <a:rPr lang="en-US" altLang="ko-KR" dirty="0"/>
              <a:t>n</a:t>
            </a:r>
            <a:r>
              <a:rPr lang="ko-KR" altLang="en-US" dirty="0"/>
              <a:t>번 이동된 위치의 대각선이 </a:t>
            </a:r>
            <a:r>
              <a:rPr lang="en-US" altLang="ko-KR" dirty="0"/>
              <a:t>1</a:t>
            </a:r>
            <a:r>
              <a:rPr lang="ko-KR" altLang="en-US" dirty="0"/>
              <a:t>이 저장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E572E1-5AEC-4C01-AC5E-8537915F703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대각선 원소가 모두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배열을 반환하는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AD1C31-BFCD-466C-8895-69F4410E0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765" y="1524406"/>
            <a:ext cx="4885485" cy="59488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F7767B-FCBF-4D68-8F13-854671E0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2" y="2131914"/>
            <a:ext cx="5208893" cy="11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4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93D1-3A4D-429F-A227-648A541A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numpy.full</a:t>
            </a:r>
            <a:r>
              <a:rPr lang="en-US" altLang="ko-KR" dirty="0"/>
              <a:t>(shape, </a:t>
            </a:r>
            <a:r>
              <a:rPr lang="en-US" altLang="ko-KR" dirty="0" err="1"/>
              <a:t>fill_value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091CF-D387-4F61-8DE2-C15F6351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</a:t>
            </a:r>
            <a:r>
              <a:rPr lang="en-US" altLang="ko-KR" dirty="0"/>
              <a:t> </a:t>
            </a:r>
            <a:r>
              <a:rPr lang="en-US" altLang="ko-KR" dirty="0" err="1"/>
              <a:t>fill_value</a:t>
            </a:r>
            <a:r>
              <a:rPr lang="ko-KR" altLang="en-US" dirty="0"/>
              <a:t>가 없으면 오류 발생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E8B4-0862-4060-9F27-E58F0DFA86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fill_value</a:t>
            </a:r>
            <a:r>
              <a:rPr lang="ko-KR" altLang="en-US" dirty="0"/>
              <a:t>로 </a:t>
            </a:r>
            <a:r>
              <a:rPr lang="en-US" altLang="ko-KR" dirty="0"/>
              <a:t>shape </a:t>
            </a:r>
            <a:r>
              <a:rPr lang="ko-KR" altLang="en-US" dirty="0"/>
              <a:t>모양의 배열을 반환하는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444821-8022-4A2B-98C5-509AA0B7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107" y="228146"/>
            <a:ext cx="4886518" cy="71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2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DFD7-7995-4DE6-8CC0-34A70C6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지정한 모양의 배열을 생성하는 </a:t>
            </a:r>
            <a:r>
              <a:rPr lang="en-US" altLang="ko-KR" dirty="0" err="1"/>
              <a:t>numpy.empty</a:t>
            </a:r>
            <a:r>
              <a:rPr lang="en-US" altLang="ko-KR" dirty="0"/>
              <a:t>(shape)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C821F-A751-4400-8AA7-313624C4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원소 값은 예측할 수 없음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D47688-D35D-4E9E-94D8-8891ED09E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값은</a:t>
            </a:r>
            <a:r>
              <a:rPr lang="en-US" altLang="ko-KR" dirty="0"/>
              <a:t> </a:t>
            </a:r>
            <a:r>
              <a:rPr lang="ko-KR" altLang="en-US" dirty="0"/>
              <a:t>메모리 값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67E87E-FDCB-4E16-BA77-DE319B54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56" y="2155856"/>
            <a:ext cx="62865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5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36130-83BC-4FF1-89D3-4B7046B2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인 주어진 형태의 배열을 생성하는 </a:t>
            </a:r>
            <a:r>
              <a:rPr lang="en-US" altLang="ko-KR" dirty="0" err="1"/>
              <a:t>zeros_like</a:t>
            </a:r>
            <a:r>
              <a:rPr lang="en-US" altLang="ko-KR" dirty="0"/>
              <a:t>(a)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0B70B-7467-4958-BC22-25D6B9BCE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BBE489-45D2-4997-BCDE-252361DADA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인자인 </a:t>
            </a:r>
            <a:r>
              <a:rPr lang="en-US" altLang="ko-KR" dirty="0"/>
              <a:t>a </a:t>
            </a:r>
            <a:r>
              <a:rPr lang="ko-KR" altLang="en-US" dirty="0"/>
              <a:t>형태의 배열로 원소 값은 모두 </a:t>
            </a:r>
            <a:r>
              <a:rPr lang="en-US" altLang="ko-KR" dirty="0"/>
              <a:t>0</a:t>
            </a:r>
            <a:r>
              <a:rPr lang="ko-KR" altLang="en-US" dirty="0"/>
              <a:t>인 배열을 반환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D92706-FD50-4170-9122-899DE6AE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56" y="2446337"/>
            <a:ext cx="7658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1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A1404-8662-4E32-90F4-8AAFB115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원소값이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 주어진 형태의 배열을 생성하는 </a:t>
            </a:r>
            <a:r>
              <a:rPr lang="en-US" altLang="ko-KR" dirty="0" err="1"/>
              <a:t>ones_like</a:t>
            </a:r>
            <a:r>
              <a:rPr lang="en-US" altLang="ko-KR" dirty="0"/>
              <a:t>()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011D4-3591-4BAE-B641-53BDFF207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390B4-1333-41E5-A13E-21EB3310A3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zeros()</a:t>
            </a:r>
            <a:r>
              <a:rPr lang="ko-KR" altLang="en-US" dirty="0"/>
              <a:t>처럼 모두 </a:t>
            </a:r>
            <a:r>
              <a:rPr lang="en-US" altLang="ko-KR" dirty="0"/>
              <a:t>1</a:t>
            </a:r>
            <a:r>
              <a:rPr lang="ko-KR" altLang="en-US" dirty="0"/>
              <a:t>인 배열을 반환하는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27A0F8-1DA7-4990-854B-C539F0EE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44" y="3260725"/>
            <a:ext cx="76295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5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9C828-0AAF-4838-9EC9-2C109F2E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원소값이</a:t>
            </a:r>
            <a:r>
              <a:rPr lang="ko-KR" altLang="en-US" dirty="0"/>
              <a:t> 주어진 값이며 주어진 형태의 배열을 생성하는 </a:t>
            </a:r>
            <a:r>
              <a:rPr lang="en-US" altLang="ko-KR" dirty="0" err="1"/>
              <a:t>full_like</a:t>
            </a:r>
            <a:r>
              <a:rPr lang="en-US" altLang="ko-KR" dirty="0"/>
              <a:t>()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5D6370-7D5F-4A77-9850-2FDC245FD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BFD705-C1A2-4206-BC8F-A5B2FCF08B1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주어진 값으로 배열을 반환하는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77EA83-C6B2-4733-A1B5-9F5644925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81" y="3246437"/>
            <a:ext cx="76390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79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배열 연산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78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3D4F9-E504-47C3-AE09-F12AF5C1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배열과 스칼라와의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A296-D1D2-48DE-B1DA-E03AD147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원소에 연산을 수행한 같은 모양의 배열을 반환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F18C2-29ED-480A-8F7D-1C1B7BD7F8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AE138-6D59-4235-9675-38E6173B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19" y="2383325"/>
            <a:ext cx="62769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68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36B91-C969-4D41-9A22-778BF8AA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배열과 배열의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0EA8A-9CC3-4C49-B55E-443507652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9D5EE-1EB4-4213-BAD0-339CC530ED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기본적으로 모양이 동일해야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5E815-352E-4D34-B55B-14358B6C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32" y="1565275"/>
            <a:ext cx="62579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9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B5B0B-221A-436C-B2CE-DAF89416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복합 대입 연산자도 지원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936A1-BB20-4F38-9825-988C85A5B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3675368" cy="5084213"/>
          </a:xfrm>
        </p:spPr>
        <p:txBody>
          <a:bodyPr/>
          <a:lstStyle/>
          <a:p>
            <a:r>
              <a:rPr lang="ko-KR" altLang="en-US" dirty="0"/>
              <a:t>배열 연산 </a:t>
            </a:r>
            <a:r>
              <a:rPr lang="en-US" altLang="ko-KR" dirty="0"/>
              <a:t>+=, -=, *=, /= </a:t>
            </a:r>
          </a:p>
          <a:p>
            <a:r>
              <a:rPr lang="ko-KR" altLang="en-US" dirty="0"/>
              <a:t>변수 </a:t>
            </a:r>
            <a:r>
              <a:rPr lang="en-US" altLang="ko-KR" dirty="0"/>
              <a:t>a</a:t>
            </a:r>
          </a:p>
          <a:p>
            <a:pPr lvl="1"/>
            <a:r>
              <a:rPr lang="en-US" altLang="ko-KR" dirty="0" err="1"/>
              <a:t>dtype</a:t>
            </a:r>
            <a:r>
              <a:rPr lang="ko-KR" altLang="en-US" dirty="0"/>
              <a:t>이 </a:t>
            </a:r>
            <a:r>
              <a:rPr lang="en-US" altLang="ko-KR" dirty="0"/>
              <a:t>int</a:t>
            </a:r>
          </a:p>
          <a:p>
            <a:r>
              <a:rPr lang="ko-KR" altLang="en-US" dirty="0"/>
              <a:t>변수 </a:t>
            </a:r>
            <a:r>
              <a:rPr lang="en-US" altLang="ko-KR" dirty="0"/>
              <a:t>b</a:t>
            </a:r>
          </a:p>
          <a:p>
            <a:pPr lvl="1"/>
            <a:r>
              <a:rPr lang="en-US" altLang="ko-KR" dirty="0" err="1"/>
              <a:t>dtype</a:t>
            </a:r>
            <a:r>
              <a:rPr lang="ko-KR" altLang="en-US" dirty="0"/>
              <a:t>이 </a:t>
            </a:r>
            <a:r>
              <a:rPr lang="en-US" altLang="ko-KR" dirty="0"/>
              <a:t>float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270F39-B4D2-4142-95E8-D55B70C540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5DEC00-5A7B-46DF-9943-832F73E0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85" y="1348636"/>
            <a:ext cx="62484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4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93D1-3A4D-429F-A227-648A541A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과학용 컴퓨팅 패키지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091CF-D387-4F61-8DE2-C15F6351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수치 계산을 빠르게 수행하는 고성능 배열과 행렬 연산을 위한 과학용 컴퓨팅 라이브러리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E8B4-0862-4060-9F27-E58F0DFA86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E61314E-8EC9-43BF-8DA2-B0A25288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02" y="2198559"/>
            <a:ext cx="7023808" cy="460329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54439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C305A-69FC-4DFA-828F-5E7977C0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배열의 곱 연산자 </a:t>
            </a:r>
            <a:r>
              <a:rPr lang="en-US" altLang="ko-KR" dirty="0"/>
              <a:t>@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40EC9-1EC3-4030-AA78-18E6B5A7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504043" cy="5337252"/>
          </a:xfrm>
        </p:spPr>
        <p:txBody>
          <a:bodyPr>
            <a:normAutofit/>
          </a:bodyPr>
          <a:lstStyle/>
          <a:p>
            <a:r>
              <a:rPr lang="en-US" altLang="ko-KR" dirty="0"/>
              <a:t>(3, 2) @</a:t>
            </a:r>
            <a:r>
              <a:rPr lang="ko-KR" altLang="en-US" dirty="0"/>
              <a:t> </a:t>
            </a:r>
            <a:r>
              <a:rPr lang="en-US" altLang="ko-KR" dirty="0"/>
              <a:t>(2, 1)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r>
              <a:rPr lang="en-US" altLang="ko-KR" dirty="0"/>
              <a:t>(3, 1)</a:t>
            </a:r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1</a:t>
            </a:r>
            <a:r>
              <a:rPr lang="ko-KR" altLang="en-US" dirty="0"/>
              <a:t>열의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배열의 곱은 교환법칙이 성립 불가능</a:t>
            </a:r>
            <a:endParaRPr lang="en-US" altLang="ko-KR" dirty="0"/>
          </a:p>
          <a:p>
            <a:pPr lvl="1"/>
            <a:r>
              <a:rPr lang="en-US" altLang="ko-KR" dirty="0"/>
              <a:t>a: </a:t>
            </a:r>
            <a:r>
              <a:rPr lang="ko-KR" altLang="en-US" dirty="0"/>
              <a:t>모양</a:t>
            </a:r>
            <a:r>
              <a:rPr lang="en-US" altLang="ko-KR" dirty="0"/>
              <a:t> (2, 3), b: </a:t>
            </a:r>
            <a:r>
              <a:rPr lang="ko-KR" altLang="en-US" dirty="0"/>
              <a:t>모양</a:t>
            </a:r>
            <a:r>
              <a:rPr lang="en-US" altLang="ko-KR" dirty="0"/>
              <a:t> (3, 2) 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a.dot(b)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2"/>
            <a:r>
              <a:rPr lang="en-US" altLang="ko-KR" dirty="0"/>
              <a:t>(2, 3) @ (3, 2)</a:t>
            </a:r>
            <a:r>
              <a:rPr lang="ko-KR" altLang="en-US" dirty="0"/>
              <a:t>이므로</a:t>
            </a:r>
            <a:endParaRPr lang="en-US" altLang="ko-KR" dirty="0"/>
          </a:p>
          <a:p>
            <a:pPr lvl="2"/>
            <a:r>
              <a:rPr lang="ko-KR" altLang="en-US" dirty="0"/>
              <a:t>곱의 결과 </a:t>
            </a:r>
            <a:r>
              <a:rPr lang="en-US" altLang="ko-KR" dirty="0"/>
              <a:t>(2, 2) </a:t>
            </a:r>
            <a:r>
              <a:rPr lang="ko-KR" altLang="en-US" dirty="0"/>
              <a:t>모양</a:t>
            </a:r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b.dot(a)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2"/>
            <a:r>
              <a:rPr lang="en-US" altLang="ko-KR" dirty="0"/>
              <a:t>(3, 2) @ (2, 3)</a:t>
            </a:r>
            <a:r>
              <a:rPr lang="ko-KR" altLang="en-US" dirty="0"/>
              <a:t>이므로</a:t>
            </a:r>
            <a:endParaRPr lang="en-US" altLang="ko-KR" dirty="0"/>
          </a:p>
          <a:p>
            <a:pPr lvl="2"/>
            <a:r>
              <a:rPr lang="ko-KR" altLang="en-US" dirty="0"/>
              <a:t>곱의 결과 </a:t>
            </a:r>
            <a:r>
              <a:rPr lang="en-US" altLang="ko-KR" dirty="0"/>
              <a:t>(3, 3) </a:t>
            </a:r>
            <a:r>
              <a:rPr lang="ko-KR" altLang="en-US" dirty="0"/>
              <a:t>모양</a:t>
            </a:r>
            <a:endParaRPr lang="en-US" altLang="ko-KR" dirty="0"/>
          </a:p>
          <a:p>
            <a:r>
              <a:rPr lang="en-US" altLang="ko-KR" dirty="0" err="1"/>
              <a:t>numpy.matmul</a:t>
            </a:r>
            <a:r>
              <a:rPr lang="en-US" altLang="ko-KR" dirty="0"/>
              <a:t>(a, b): a @ b </a:t>
            </a:r>
            <a:r>
              <a:rPr lang="ko-KR" altLang="en-US" dirty="0"/>
              <a:t>동일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225EC7-D575-422D-A03C-F61D544A57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앞 배열의 행과 뒤 배열의 열이 같아야 수행 가능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2D4AC43-880F-44C6-A827-EBFF988C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" y="2661401"/>
            <a:ext cx="3797032" cy="162046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BFC29F-7B85-4160-A587-A1CB63D3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699" y="2251075"/>
            <a:ext cx="3009900" cy="2343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B020D4-B435-42CD-B7BD-8CF6E925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622" y="1573617"/>
            <a:ext cx="2140469" cy="59860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ABC57A8-5A98-4930-AD86-8CE8D76FE4F3}"/>
              </a:ext>
            </a:extLst>
          </p:cNvPr>
          <p:cNvSpPr/>
          <p:nvPr/>
        </p:nvSpPr>
        <p:spPr>
          <a:xfrm>
            <a:off x="607377" y="1747155"/>
            <a:ext cx="153512" cy="2603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23931D-EDAF-4313-A41A-74E4482D036C}"/>
              </a:ext>
            </a:extLst>
          </p:cNvPr>
          <p:cNvSpPr/>
          <p:nvPr/>
        </p:nvSpPr>
        <p:spPr>
          <a:xfrm>
            <a:off x="1827691" y="1740481"/>
            <a:ext cx="153512" cy="2603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81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DA4C0-DA99-47A2-B1A3-8781C6D0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D539A-7B69-4C64-8AB4-3E2D36C3F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a.sum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a.sum</a:t>
            </a:r>
            <a:r>
              <a:rPr lang="en-US" altLang="ko-KR" dirty="0"/>
              <a:t>(axis=0)</a:t>
            </a:r>
          </a:p>
          <a:p>
            <a:r>
              <a:rPr lang="en-US" altLang="ko-KR" dirty="0" err="1"/>
              <a:t>a.sum</a:t>
            </a:r>
            <a:r>
              <a:rPr lang="en-US" altLang="ko-KR" dirty="0"/>
              <a:t>(axis=1)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DFF7D9-387D-4AD7-A58A-7F50C26C59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a.sum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A2114A-7AD1-472E-A57D-537D12F6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344" y="127000"/>
            <a:ext cx="6267450" cy="73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74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DA4C0-DA99-47A2-B1A3-8781C6D0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D539A-7B69-4C64-8AB4-3E2D36C3F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a.cumsum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a.cumsum</a:t>
            </a:r>
            <a:r>
              <a:rPr lang="en-US" altLang="ko-KR" dirty="0"/>
              <a:t>(axis=0)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a.cumsum</a:t>
            </a:r>
            <a:r>
              <a:rPr lang="en-US" altLang="ko-KR" dirty="0"/>
              <a:t>(axis=1)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DFF7D9-387D-4AD7-A58A-7F50C26C59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a.cumsum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30AF37-2E42-417A-98AE-4FC0D91E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11" y="1568937"/>
            <a:ext cx="6000750" cy="53816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97A0EC7-D387-4C37-818D-653FE402279A}"/>
              </a:ext>
            </a:extLst>
          </p:cNvPr>
          <p:cNvSpPr/>
          <p:nvPr/>
        </p:nvSpPr>
        <p:spPr>
          <a:xfrm>
            <a:off x="4992487" y="2469547"/>
            <a:ext cx="674119" cy="1935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9E5D12-22AA-47A6-8F4D-90D545C5BF9A}"/>
              </a:ext>
            </a:extLst>
          </p:cNvPr>
          <p:cNvSpPr/>
          <p:nvPr/>
        </p:nvSpPr>
        <p:spPr>
          <a:xfrm>
            <a:off x="4985813" y="2674988"/>
            <a:ext cx="674119" cy="19356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8C2F98-28F7-410B-BE2F-9368A200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4" y="2469547"/>
            <a:ext cx="3417319" cy="168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DE7E72-A85A-4661-B54D-CFF5F067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4" y="4707052"/>
            <a:ext cx="3417319" cy="19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657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25230-5B2F-46A9-98F7-A96E5729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범용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CFAD30-4008-40D5-BB1F-63A5A461C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범용 함수</a:t>
            </a:r>
            <a:r>
              <a:rPr lang="en-US" altLang="ko-KR" dirty="0"/>
              <a:t>(universal functions, </a:t>
            </a:r>
            <a:r>
              <a:rPr lang="ko-KR" altLang="en-US" dirty="0"/>
              <a:t>간단히 </a:t>
            </a:r>
            <a:r>
              <a:rPr lang="en-US" altLang="ko-KR" dirty="0" err="1"/>
              <a:t>ufunc</a:t>
            </a:r>
            <a:r>
              <a:rPr lang="en-US" altLang="ko-KR" dirty="0"/>
              <a:t>)</a:t>
            </a:r>
            <a:r>
              <a:rPr lang="ko-KR" altLang="en-US" dirty="0"/>
              <a:t>를 제공</a:t>
            </a:r>
            <a:endParaRPr lang="en-US" altLang="ko-KR" dirty="0"/>
          </a:p>
          <a:p>
            <a:pPr lvl="1"/>
            <a:r>
              <a:rPr lang="ko-KR" altLang="en-US" dirty="0"/>
              <a:t>배열에서 요소별로 작동하여 배열을 출력으로 생성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A5D07B-815D-458D-BF75-7CBF4FD7D5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다양한 수학 및 통계적 연산을 빠르게 수행할 수 있도록 도와주는 핵심적인 기능 중 하나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2FCF94-B6C7-48AE-8843-110E864D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43" y="2929139"/>
            <a:ext cx="7629525" cy="4086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4DD55D-204F-4B58-81AE-0A6AB06BB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36" y="1449235"/>
            <a:ext cx="24098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84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A4315-62D6-4CFC-B6E9-C9F8493B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이항 연산 범용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4E268A-0E94-43AD-BA7B-34EB85ACE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AB3152-F691-40E7-B6C6-C5171AB8A0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80BB7E-A069-4409-8FF4-C98AE222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908" y="786809"/>
            <a:ext cx="24098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83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 </a:t>
            </a:r>
            <a:r>
              <a:rPr lang="ko-KR" altLang="en-US" dirty="0"/>
              <a:t>배열 </a:t>
            </a:r>
            <a:r>
              <a:rPr lang="ko-KR" altLang="en-US" dirty="0" err="1"/>
              <a:t>슬라이싱과</a:t>
            </a:r>
            <a:r>
              <a:rPr lang="ko-KR" altLang="en-US" dirty="0"/>
              <a:t> 형태 수정 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94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5E2F2-EEDC-4F6B-8D07-93F76FAA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배열의 첨자와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F5A28C-4CDE-4F4B-AE27-156306689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5F3C29-347C-4B73-8A4F-630B8A2E316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E64D2E-608B-4841-A6B7-F25362DA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19" y="1211750"/>
            <a:ext cx="62579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19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93D1-3A4D-429F-A227-648A541A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역순과 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091CF-D387-4F61-8DE2-C15F6351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E8B4-0862-4060-9F27-E58F0DFA86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A10264-E94D-400A-8321-FE1CA6A8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52" y="0"/>
            <a:ext cx="523116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27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DFD7-7995-4DE6-8CC0-34A70C6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배열의 첨자와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C821F-A751-4400-8AA7-313624C4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D47688-D35D-4E9E-94D8-8891ED09E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7D5E74-874E-4B9A-A04D-3F284785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331" y="997437"/>
            <a:ext cx="62484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9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80136-7ED7-49A3-B67A-F464312F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배열의 첨자와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D539D-BD19-4896-989A-D651E342F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FF2140-9768-47FF-B5E5-056439D63F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06FCED-7DDC-4E05-B9F6-E99663DA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669" y="616688"/>
            <a:ext cx="5843762" cy="67969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96C3C1-1BDF-4D42-B5D8-686B00B7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56" y="2198687"/>
            <a:ext cx="27051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4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DFD7-7995-4DE6-8CC0-34A70C6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C821F-A751-4400-8AA7-313624C4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과학 및 엔지니어링 응용 프로그램에서 매우 널리 사용</a:t>
            </a:r>
            <a:endParaRPr lang="en-US" altLang="ko-KR" dirty="0"/>
          </a:p>
          <a:p>
            <a:pPr lvl="1"/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신호 처리 등 다양한 분야에서 핵심 라이브러리</a:t>
            </a:r>
            <a:endParaRPr lang="en-US" altLang="ko-KR" dirty="0"/>
          </a:p>
          <a:p>
            <a:pPr lvl="1"/>
            <a:r>
              <a:rPr lang="ko-KR" altLang="en-US" dirty="0"/>
              <a:t>데이터 과학 및 공학 분야에서 많은 다른 라이브러리와 도구와의 통합을 촉진</a:t>
            </a:r>
            <a:endParaRPr lang="en-US" altLang="ko-KR" dirty="0"/>
          </a:p>
          <a:p>
            <a:pPr lvl="1"/>
            <a:r>
              <a:rPr lang="ko-KR" altLang="en-US" dirty="0"/>
              <a:t>수치 계산 및 데이터 분석의 강력한 플랫폼으로 만들어주는 핵심 라이브러리 중 하나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ko-KR" altLang="en-US" dirty="0"/>
              <a:t>의 주요 특징과 기능</a:t>
            </a:r>
            <a:endParaRPr lang="en-US" altLang="ko-KR" dirty="0"/>
          </a:p>
          <a:p>
            <a:pPr lvl="1"/>
            <a:r>
              <a:rPr lang="ko-KR" altLang="en-US" dirty="0"/>
              <a:t>다차원 배열</a:t>
            </a:r>
            <a:r>
              <a:rPr lang="en-US" altLang="ko-KR" dirty="0"/>
              <a:t>(N-dimensional arrays)</a:t>
            </a:r>
          </a:p>
          <a:p>
            <a:pPr lvl="2"/>
            <a:r>
              <a:rPr lang="en-US" altLang="ko-KR" dirty="0" err="1"/>
              <a:t>numpy</a:t>
            </a:r>
            <a:r>
              <a:rPr lang="ko-KR" altLang="en-US" dirty="0"/>
              <a:t>의 핵심 기능은 다차원 배열 또는 </a:t>
            </a:r>
            <a:r>
              <a:rPr lang="en-US" altLang="ko-KR" dirty="0" err="1"/>
              <a:t>ndarray</a:t>
            </a:r>
            <a:endParaRPr lang="en-US" altLang="ko-KR" dirty="0"/>
          </a:p>
          <a:p>
            <a:pPr lvl="2"/>
            <a:r>
              <a:rPr lang="ko-KR" altLang="en-US" dirty="0"/>
              <a:t>동일한 데이터 타입의 요소들로 이루어진 다차원 배열</a:t>
            </a:r>
            <a:endParaRPr lang="en-US" altLang="ko-KR" dirty="0"/>
          </a:p>
          <a:p>
            <a:pPr lvl="1"/>
            <a:r>
              <a:rPr lang="ko-KR" altLang="en-US" dirty="0" err="1"/>
              <a:t>브로드캐스팅</a:t>
            </a:r>
            <a:r>
              <a:rPr lang="en-US" altLang="ko-KR" dirty="0"/>
              <a:t>(Broadcasting)</a:t>
            </a:r>
          </a:p>
          <a:p>
            <a:pPr lvl="2"/>
            <a:r>
              <a:rPr lang="ko-KR" altLang="en-US" dirty="0"/>
              <a:t>서로 다른 모양이면서 확장이 가능한 배열 간에도 연산이 가능하도록 하는 기능을 제공</a:t>
            </a:r>
            <a:endParaRPr lang="en-US" altLang="ko-KR" dirty="0"/>
          </a:p>
          <a:p>
            <a:pPr lvl="2"/>
            <a:r>
              <a:rPr lang="ko-KR" altLang="en-US" dirty="0"/>
              <a:t>배열 간의 크기나 차원이 다를 때</a:t>
            </a:r>
            <a:r>
              <a:rPr lang="en-US" altLang="ko-KR" dirty="0"/>
              <a:t>, </a:t>
            </a:r>
            <a:r>
              <a:rPr lang="ko-KR" altLang="en-US" dirty="0"/>
              <a:t>자동으로 배열을 확장하여 연산이 가능</a:t>
            </a:r>
            <a:endParaRPr lang="en-US" altLang="ko-KR" dirty="0"/>
          </a:p>
          <a:p>
            <a:pPr lvl="1"/>
            <a:r>
              <a:rPr lang="ko-KR" altLang="en-US" dirty="0"/>
              <a:t>유니버설 함수</a:t>
            </a:r>
            <a:r>
              <a:rPr lang="en-US" altLang="ko-KR" dirty="0"/>
              <a:t>(Universal Functions)</a:t>
            </a:r>
          </a:p>
          <a:p>
            <a:pPr lvl="1"/>
            <a:r>
              <a:rPr lang="ko-KR" altLang="en-US" dirty="0"/>
              <a:t>선형 대수</a:t>
            </a:r>
            <a:r>
              <a:rPr lang="en-US" altLang="ko-KR" dirty="0"/>
              <a:t>(Linear Algebra): </a:t>
            </a:r>
          </a:p>
          <a:p>
            <a:pPr lvl="2"/>
            <a:r>
              <a:rPr lang="ko-KR" altLang="en-US" dirty="0"/>
              <a:t>행렬의 곱셈</a:t>
            </a:r>
            <a:r>
              <a:rPr lang="en-US" altLang="ko-KR" dirty="0"/>
              <a:t>, </a:t>
            </a:r>
            <a:r>
              <a:rPr lang="ko-KR" altLang="en-US" dirty="0"/>
              <a:t>행렬 분해</a:t>
            </a:r>
            <a:r>
              <a:rPr lang="en-US" altLang="ko-KR" dirty="0"/>
              <a:t>, </a:t>
            </a:r>
            <a:r>
              <a:rPr lang="ko-KR" altLang="en-US" dirty="0" err="1"/>
              <a:t>역행렬</a:t>
            </a:r>
            <a:r>
              <a:rPr lang="ko-KR" altLang="en-US" dirty="0"/>
              <a:t> 등 다양한 선형 대수 연산이 가능</a:t>
            </a:r>
            <a:endParaRPr lang="en-US" altLang="ko-KR" dirty="0"/>
          </a:p>
          <a:p>
            <a:pPr lvl="1"/>
            <a:r>
              <a:rPr lang="ko-KR" altLang="en-US" dirty="0"/>
              <a:t>난수 생성</a:t>
            </a:r>
            <a:r>
              <a:rPr lang="en-US" altLang="ko-KR" dirty="0"/>
              <a:t>(Random)</a:t>
            </a:r>
          </a:p>
          <a:p>
            <a:pPr lvl="1"/>
            <a:r>
              <a:rPr lang="ko-KR" altLang="en-US" dirty="0"/>
              <a:t>인덱싱과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D47688-D35D-4E9E-94D8-8891ED09E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0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3F36D-9319-46B9-AAE1-31DB95FF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배열의 첨자와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0FD9B-5E4B-4924-91E3-6A60924FB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A77F2F-AEA9-4B51-8BFE-F15362DF1E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3EDB5C-DBC1-4A54-85C0-5A3CF35D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95" y="1348636"/>
            <a:ext cx="1866900" cy="5381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B1ABBB-CBC6-4E79-ADA0-DFADC8B4C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253" y="0"/>
            <a:ext cx="2411342" cy="7559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9A8416-81DB-4213-9FCB-BCAC4BA10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337" y="1717644"/>
            <a:ext cx="27051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6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7D4D3-16A0-4682-8E23-D616EA98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배열의 첨자와 </a:t>
            </a:r>
            <a:r>
              <a:rPr lang="ko-KR" altLang="en-US" dirty="0" err="1"/>
              <a:t>슬라이싱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5623A-151F-4312-8F5D-7CADDF8F0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축 </a:t>
            </a:r>
            <a:r>
              <a:rPr lang="en-US" altLang="ko-KR" dirty="0"/>
              <a:t>axis = 0 | 1 | 2 </a:t>
            </a:r>
            <a:r>
              <a:rPr lang="ko-KR" altLang="en-US" dirty="0"/>
              <a:t>의 이해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22678D-C374-45BF-8930-529BFD57AE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 </a:t>
            </a:r>
            <a:r>
              <a:rPr lang="en-US" altLang="ko-KR" dirty="0"/>
              <a:t>(2, 3, 4)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4</a:t>
            </a:r>
            <a:r>
              <a:rPr lang="ko-KR" altLang="en-US" dirty="0"/>
              <a:t>열인 </a:t>
            </a:r>
            <a:r>
              <a:rPr lang="en-US" altLang="ko-KR" dirty="0"/>
              <a:t>2</a:t>
            </a:r>
            <a:r>
              <a:rPr lang="ko-KR" altLang="en-US" dirty="0"/>
              <a:t>차원 배열 </a:t>
            </a:r>
            <a:r>
              <a:rPr lang="en-US" altLang="ko-KR" dirty="0"/>
              <a:t>2</a:t>
            </a:r>
            <a:r>
              <a:rPr lang="ko-KR" altLang="en-US" dirty="0"/>
              <a:t>개로 구성된 배열로 이해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42379F-226D-440C-8EC7-C38B645D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6" y="2798731"/>
            <a:ext cx="7667625" cy="4181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C30398-C585-4D87-9C3A-B81598A1A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921" y="267548"/>
            <a:ext cx="3689907" cy="23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42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F5603-6EDE-44AF-AF9B-128CF42D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배열의 다양한 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A9941-ED7C-4906-A0AB-39231D574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3661081" cy="5372100"/>
          </a:xfrm>
        </p:spPr>
        <p:txBody>
          <a:bodyPr>
            <a:normAutofit/>
          </a:bodyPr>
          <a:lstStyle/>
          <a:p>
            <a:r>
              <a:rPr lang="en-US" altLang="ko-KR" dirty="0"/>
              <a:t>a[1]</a:t>
            </a:r>
          </a:p>
          <a:p>
            <a:pPr lvl="1"/>
            <a:r>
              <a:rPr lang="en-US" altLang="ko-KR" dirty="0"/>
              <a:t>axis=0</a:t>
            </a:r>
          </a:p>
          <a:p>
            <a:pPr lvl="1"/>
            <a:r>
              <a:rPr lang="ko-KR" altLang="en-US" dirty="0"/>
              <a:t>첨자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두 번째 </a:t>
            </a:r>
            <a:r>
              <a:rPr lang="en-US" altLang="ko-KR" dirty="0"/>
              <a:t>(3, 4) </a:t>
            </a:r>
            <a:r>
              <a:rPr lang="ko-KR" altLang="en-US" dirty="0"/>
              <a:t>배열</a:t>
            </a:r>
            <a:endParaRPr lang="en-US" altLang="ko-KR" dirty="0"/>
          </a:p>
          <a:p>
            <a:r>
              <a:rPr lang="en-US" altLang="ko-KR" dirty="0"/>
              <a:t>a[:, 1]</a:t>
            </a:r>
          </a:p>
          <a:p>
            <a:pPr lvl="1"/>
            <a:r>
              <a:rPr lang="en-US" altLang="ko-KR" dirty="0"/>
              <a:t>axis=0</a:t>
            </a:r>
            <a:r>
              <a:rPr lang="ko-KR" altLang="en-US" dirty="0"/>
              <a:t>인 모든 배열</a:t>
            </a:r>
            <a:endParaRPr lang="en-US" altLang="ko-KR" dirty="0"/>
          </a:p>
          <a:p>
            <a:pPr lvl="2"/>
            <a:r>
              <a:rPr lang="en-US" altLang="ko-KR" dirty="0"/>
              <a:t>axis=1</a:t>
            </a:r>
            <a:r>
              <a:rPr lang="ko-KR" altLang="en-US" dirty="0"/>
              <a:t>의 첨자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(2, 4) </a:t>
            </a:r>
            <a:r>
              <a:rPr lang="ko-KR" altLang="en-US" dirty="0"/>
              <a:t>모양 </a:t>
            </a:r>
            <a:r>
              <a:rPr lang="en-US" altLang="ko-KR" dirty="0"/>
              <a:t>2</a:t>
            </a:r>
            <a:r>
              <a:rPr lang="ko-KR" altLang="en-US" dirty="0"/>
              <a:t>차원 배열이 반환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a[:, 1, 1]</a:t>
            </a:r>
          </a:p>
          <a:p>
            <a:pPr lvl="1"/>
            <a:r>
              <a:rPr lang="en-US" altLang="ko-KR" dirty="0"/>
              <a:t>axis=0</a:t>
            </a:r>
            <a:r>
              <a:rPr lang="ko-KR" altLang="en-US" dirty="0"/>
              <a:t>인 모든 배열</a:t>
            </a:r>
            <a:endParaRPr lang="en-US" altLang="ko-KR" dirty="0"/>
          </a:p>
          <a:p>
            <a:pPr lvl="1"/>
            <a:r>
              <a:rPr lang="ko-KR" altLang="en-US" dirty="0"/>
              <a:t>위치 </a:t>
            </a:r>
            <a:r>
              <a:rPr lang="en-US" altLang="ko-KR" dirty="0"/>
              <a:t>(1, 1)</a:t>
            </a:r>
          </a:p>
          <a:p>
            <a:pPr lvl="2"/>
            <a:r>
              <a:rPr lang="en-US" altLang="ko-KR" dirty="0"/>
              <a:t>(1, 2) </a:t>
            </a:r>
            <a:r>
              <a:rPr lang="ko-KR" altLang="en-US" dirty="0"/>
              <a:t>모양 </a:t>
            </a:r>
            <a:r>
              <a:rPr lang="en-US" altLang="ko-KR" dirty="0"/>
              <a:t>2</a:t>
            </a:r>
            <a:r>
              <a:rPr lang="ko-KR" altLang="en-US" dirty="0"/>
              <a:t>차원 배열이 반환</a:t>
            </a:r>
            <a:endParaRPr lang="en-US" altLang="ko-KR" dirty="0"/>
          </a:p>
          <a:p>
            <a:r>
              <a:rPr lang="en-US" altLang="ko-KR" dirty="0"/>
              <a:t>a[:, :, 1]</a:t>
            </a:r>
          </a:p>
          <a:p>
            <a:pPr lvl="1"/>
            <a:r>
              <a:rPr lang="ko-KR" altLang="en-US" dirty="0"/>
              <a:t>마지막</a:t>
            </a:r>
            <a:r>
              <a:rPr lang="en-US" altLang="ko-KR" dirty="0"/>
              <a:t> </a:t>
            </a:r>
            <a:r>
              <a:rPr lang="ko-KR" altLang="en-US" dirty="0"/>
              <a:t>축 </a:t>
            </a:r>
            <a:r>
              <a:rPr lang="en-US" altLang="ko-KR" dirty="0"/>
              <a:t>axis=2</a:t>
            </a:r>
            <a:r>
              <a:rPr lang="ko-KR" altLang="en-US" dirty="0"/>
              <a:t>의 첨자 </a:t>
            </a:r>
            <a:r>
              <a:rPr lang="en-US" altLang="ko-KR" dirty="0"/>
              <a:t>1</a:t>
            </a:r>
          </a:p>
          <a:p>
            <a:pPr lvl="1"/>
            <a:r>
              <a:rPr lang="en-US" altLang="ko-KR" dirty="0"/>
              <a:t>(2, 3) </a:t>
            </a:r>
            <a:r>
              <a:rPr lang="ko-KR" altLang="en-US" dirty="0"/>
              <a:t>모양 </a:t>
            </a:r>
            <a:r>
              <a:rPr lang="en-US" altLang="ko-KR" dirty="0"/>
              <a:t>2</a:t>
            </a:r>
            <a:r>
              <a:rPr lang="ko-KR" altLang="en-US" dirty="0"/>
              <a:t>차원 배열이 반환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47E7BE-159E-4565-B515-20C60DADCE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04607B-F4EF-40E8-B8CC-77464C09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999" y="1920027"/>
            <a:ext cx="6229350" cy="537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2C0F28-F496-40C9-9612-DFC982B78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97" y="77638"/>
            <a:ext cx="2757954" cy="17585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724120-A67A-41D5-8ED0-2CA1B8FC7F30}"/>
              </a:ext>
            </a:extLst>
          </p:cNvPr>
          <p:cNvSpPr/>
          <p:nvPr/>
        </p:nvSpPr>
        <p:spPr>
          <a:xfrm>
            <a:off x="6818811" y="644265"/>
            <a:ext cx="272869" cy="22949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93D385-0621-449D-9AC1-08D6F1C24A6A}"/>
              </a:ext>
            </a:extLst>
          </p:cNvPr>
          <p:cNvSpPr/>
          <p:nvPr/>
        </p:nvSpPr>
        <p:spPr>
          <a:xfrm>
            <a:off x="6818811" y="1406265"/>
            <a:ext cx="272869" cy="22949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BAA3FF-9DCB-4C7B-8FA5-2958C2535101}"/>
              </a:ext>
            </a:extLst>
          </p:cNvPr>
          <p:cNvSpPr/>
          <p:nvPr/>
        </p:nvSpPr>
        <p:spPr>
          <a:xfrm>
            <a:off x="6818810" y="417809"/>
            <a:ext cx="272869" cy="680335"/>
          </a:xfrm>
          <a:prstGeom prst="rect">
            <a:avLst/>
          </a:prstGeom>
          <a:noFill/>
          <a:ln>
            <a:solidFill>
              <a:srgbClr val="0011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89FCBD-EC53-40AE-A3D3-2B1CEFB4B19D}"/>
              </a:ext>
            </a:extLst>
          </p:cNvPr>
          <p:cNvSpPr/>
          <p:nvPr/>
        </p:nvSpPr>
        <p:spPr>
          <a:xfrm>
            <a:off x="6818810" y="1169649"/>
            <a:ext cx="272869" cy="680335"/>
          </a:xfrm>
          <a:prstGeom prst="rect">
            <a:avLst/>
          </a:prstGeom>
          <a:noFill/>
          <a:ln>
            <a:solidFill>
              <a:srgbClr val="0011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477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A5480-77DE-4942-90E1-62D0D282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배열의 다양한 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54458-D92F-4691-A78E-DBE3D874B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2131984"/>
            <a:ext cx="3746806" cy="5084213"/>
          </a:xfrm>
        </p:spPr>
        <p:txBody>
          <a:bodyPr>
            <a:normAutofit/>
          </a:bodyPr>
          <a:lstStyle/>
          <a:p>
            <a:r>
              <a:rPr lang="en-US" altLang="ko-KR" dirty="0"/>
              <a:t>a[…, 1]</a:t>
            </a:r>
          </a:p>
          <a:p>
            <a:pPr lvl="1"/>
            <a:r>
              <a:rPr lang="ko-KR" altLang="en-US" dirty="0"/>
              <a:t>배열에서 </a:t>
            </a:r>
            <a:r>
              <a:rPr lang="en-US" altLang="ko-KR" dirty="0"/>
              <a:t>...</a:t>
            </a:r>
            <a:r>
              <a:rPr lang="ko-KR" altLang="en-US" dirty="0"/>
              <a:t>은 해당되는 축</a:t>
            </a:r>
            <a:r>
              <a:rPr lang="en-US" altLang="ko-KR" dirty="0"/>
              <a:t>(axis)</a:t>
            </a:r>
            <a:r>
              <a:rPr lang="ko-KR" altLang="en-US" dirty="0"/>
              <a:t>이 모두 </a:t>
            </a:r>
            <a:r>
              <a:rPr lang="en-US" altLang="ko-KR" dirty="0"/>
              <a:t>:</a:t>
            </a:r>
            <a:r>
              <a:rPr lang="ko-KR" altLang="en-US" dirty="0"/>
              <a:t>인 것을 의미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a[..., 1]</a:t>
            </a:r>
            <a:r>
              <a:rPr lang="ko-KR" altLang="en-US" dirty="0"/>
              <a:t>은 </a:t>
            </a:r>
            <a:r>
              <a:rPr lang="en-US" altLang="ko-KR" dirty="0"/>
              <a:t>a[:, :, 1] 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a[1, …, 1]</a:t>
            </a:r>
          </a:p>
          <a:p>
            <a:pPr lvl="1"/>
            <a:r>
              <a:rPr lang="en-US" altLang="ko-KR" dirty="0"/>
              <a:t>axis=0</a:t>
            </a:r>
            <a:r>
              <a:rPr lang="ko-KR" altLang="en-US" dirty="0"/>
              <a:t>의 첨자 </a:t>
            </a:r>
            <a:r>
              <a:rPr lang="en-US" altLang="ko-KR" dirty="0"/>
              <a:t>1</a:t>
            </a:r>
          </a:p>
          <a:p>
            <a:pPr lvl="1"/>
            <a:r>
              <a:rPr lang="en-US" altLang="ko-KR" dirty="0"/>
              <a:t>axis=2</a:t>
            </a:r>
            <a:r>
              <a:rPr lang="ko-KR" altLang="en-US" dirty="0"/>
              <a:t>의 첨자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/>
              <a:t>(3, ) </a:t>
            </a:r>
            <a:r>
              <a:rPr lang="ko-KR" altLang="en-US" dirty="0"/>
              <a:t>모양 </a:t>
            </a:r>
            <a:r>
              <a:rPr lang="en-US" altLang="ko-KR" dirty="0"/>
              <a:t>1</a:t>
            </a:r>
            <a:r>
              <a:rPr lang="ko-KR" altLang="en-US" dirty="0"/>
              <a:t>차원 배열이 반환</a:t>
            </a:r>
            <a:endParaRPr lang="en-US" altLang="ko-KR" dirty="0"/>
          </a:p>
          <a:p>
            <a:r>
              <a:rPr lang="en-US" altLang="ko-KR" dirty="0"/>
              <a:t>a[0, …]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a[0, ...]</a:t>
            </a:r>
            <a:r>
              <a:rPr lang="ko-KR" altLang="en-US" dirty="0"/>
              <a:t>은 </a:t>
            </a:r>
            <a:r>
              <a:rPr lang="en-US" altLang="ko-KR" dirty="0"/>
              <a:t>a[0, :, :]</a:t>
            </a:r>
            <a:r>
              <a:rPr lang="ko-KR" altLang="en-US" dirty="0"/>
              <a:t>와 동일</a:t>
            </a:r>
            <a:endParaRPr lang="en-US" altLang="ko-KR" dirty="0"/>
          </a:p>
          <a:p>
            <a:pPr lvl="1"/>
            <a:r>
              <a:rPr lang="ko-KR" altLang="en-US" dirty="0"/>
              <a:t>첫</a:t>
            </a:r>
            <a:r>
              <a:rPr lang="en-US" altLang="ko-KR" dirty="0"/>
              <a:t> </a:t>
            </a:r>
            <a:r>
              <a:rPr lang="ko-KR" altLang="en-US" dirty="0"/>
              <a:t>번째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endParaRPr lang="en-US" altLang="ko-KR" dirty="0"/>
          </a:p>
          <a:p>
            <a:r>
              <a:rPr lang="en-US" altLang="ko-KR" dirty="0"/>
              <a:t>a[0]</a:t>
            </a:r>
          </a:p>
          <a:p>
            <a:pPr lvl="1"/>
            <a:r>
              <a:rPr lang="en-US" altLang="ko-KR" dirty="0"/>
              <a:t>a[0, ...]</a:t>
            </a:r>
            <a:r>
              <a:rPr lang="ko-KR" altLang="en-US" dirty="0"/>
              <a:t>와 </a:t>
            </a:r>
            <a:r>
              <a:rPr lang="en-US" altLang="ko-KR" dirty="0"/>
              <a:t>a[0, :, :]</a:t>
            </a:r>
            <a:r>
              <a:rPr lang="ko-KR" altLang="en-US" dirty="0"/>
              <a:t>와 동일</a:t>
            </a:r>
            <a:endParaRPr lang="en-US" altLang="ko-KR" dirty="0"/>
          </a:p>
          <a:p>
            <a:pPr lvl="1"/>
            <a:r>
              <a:rPr lang="ko-KR" altLang="en-US" dirty="0"/>
              <a:t>위와 동일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A1A846-4834-4265-8A2E-9BDDB030AC1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FB1A3A-D335-45E5-AE5E-6062D61B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580" y="2073332"/>
            <a:ext cx="6248400" cy="5381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288C18-27D0-445B-81BD-761B93D14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69" y="100778"/>
            <a:ext cx="2981482" cy="190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9AC0B-2F38-4AD1-AFE0-2C99293B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배열로 만드는 </a:t>
            </a:r>
            <a:r>
              <a:rPr lang="en-US" altLang="ko-KR" dirty="0" err="1"/>
              <a:t>ndarray.ravel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0442F-51ED-431E-B1E3-4BB52804E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행렬인 </a:t>
            </a:r>
            <a:r>
              <a:rPr lang="en-US" altLang="ko-KR" dirty="0"/>
              <a:t>a</a:t>
            </a:r>
            <a:r>
              <a:rPr lang="ko-KR" altLang="en-US" dirty="0"/>
              <a:t>에서 </a:t>
            </a:r>
            <a:r>
              <a:rPr lang="en-US" altLang="ko-KR" dirty="0" err="1"/>
              <a:t>a.ravel</a:t>
            </a:r>
            <a:r>
              <a:rPr lang="en-US" altLang="ko-KR" dirty="0"/>
              <a:t>()</a:t>
            </a:r>
            <a:r>
              <a:rPr lang="ko-KR" altLang="en-US" dirty="0"/>
              <a:t>의 반환 값은 </a:t>
            </a:r>
            <a:r>
              <a:rPr lang="en-US" altLang="ko-KR" dirty="0"/>
              <a:t>(</a:t>
            </a:r>
            <a:r>
              <a:rPr lang="en-US" altLang="ko-KR" dirty="0" err="1"/>
              <a:t>a.size</a:t>
            </a:r>
            <a:r>
              <a:rPr lang="en-US" altLang="ko-KR" dirty="0"/>
              <a:t>, ) </a:t>
            </a:r>
            <a:r>
              <a:rPr lang="ko-KR" altLang="en-US" dirty="0"/>
              <a:t>모양의 </a:t>
            </a:r>
            <a:r>
              <a:rPr lang="en-US" altLang="ko-KR" dirty="0"/>
              <a:t>1</a:t>
            </a:r>
            <a:r>
              <a:rPr lang="ko-KR" altLang="en-US" dirty="0"/>
              <a:t>차원 배열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B17825-899D-4315-AD8A-B269E95D56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53F6D1-31B3-41A7-8A9C-2AB402342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481" y="2440475"/>
            <a:ext cx="60388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49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C769A-25DB-4058-BC78-5FEDF946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np.transpose</a:t>
            </a:r>
            <a:r>
              <a:rPr lang="en-US" altLang="ko-KR" dirty="0"/>
              <a:t>(a)</a:t>
            </a:r>
            <a:r>
              <a:rPr lang="ko-KR" altLang="en-US" dirty="0"/>
              <a:t>와 </a:t>
            </a:r>
            <a:r>
              <a:rPr lang="en-US" altLang="ko-KR" dirty="0" err="1"/>
              <a:t>a.transpose</a:t>
            </a:r>
            <a:r>
              <a:rPr lang="en-US" altLang="ko-KR" dirty="0"/>
              <a:t>(), </a:t>
            </a:r>
            <a:r>
              <a:rPr lang="en-US" altLang="ko-KR" dirty="0" err="1"/>
              <a:t>a.T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D594B-8C11-4502-BC76-1D3CD1F31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행과 열을 바꾼 전치 배열을 반환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9FF09F-1E69-446A-BBB1-22425CF0B7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전치행렬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491D3B-1692-48F2-912C-9BB03643E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7" y="2278165"/>
            <a:ext cx="3668235" cy="19815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7843BD-E575-4872-B485-A1F9D3B2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73" y="1405788"/>
            <a:ext cx="59817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350AC-3F07-4692-9455-85B41EA5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배열의 전치 행렬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590D8-5D81-47D9-828F-FBF44C846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모양 </a:t>
            </a:r>
            <a:r>
              <a:rPr lang="en-US" altLang="ko-KR" dirty="0"/>
              <a:t>(3, 2, 2) =&gt; </a:t>
            </a:r>
            <a:r>
              <a:rPr lang="ko-KR" altLang="en-US" dirty="0"/>
              <a:t>모양 </a:t>
            </a:r>
            <a:r>
              <a:rPr lang="en-US" altLang="ko-KR" dirty="0"/>
              <a:t>(2, 2, 3)</a:t>
            </a:r>
          </a:p>
          <a:p>
            <a:pPr lvl="1"/>
            <a:r>
              <a:rPr lang="ko-KR" altLang="en-US" dirty="0"/>
              <a:t>위치 </a:t>
            </a:r>
            <a:r>
              <a:rPr lang="en-US" altLang="ko-KR" dirty="0"/>
              <a:t>(0, 1, 1)</a:t>
            </a:r>
            <a:r>
              <a:rPr lang="ko-KR" altLang="en-US" dirty="0"/>
              <a:t>인 원소 </a:t>
            </a:r>
            <a:r>
              <a:rPr lang="en-US" altLang="ko-KR" dirty="0"/>
              <a:t>4</a:t>
            </a:r>
            <a:r>
              <a:rPr lang="ko-KR" altLang="en-US" dirty="0"/>
              <a:t>는 전치 행렬에서 </a:t>
            </a:r>
            <a:r>
              <a:rPr lang="en-US" altLang="ko-KR" dirty="0"/>
              <a:t>(1, 1, 0)</a:t>
            </a:r>
            <a:r>
              <a:rPr lang="ko-KR" altLang="en-US" dirty="0"/>
              <a:t>인 위치의 원소가 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3C9590-3755-42BC-983D-2E132C9381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차원에서의 기본적인 전치 방법은 축 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, j, k)</a:t>
            </a:r>
            <a:r>
              <a:rPr lang="ko-KR" altLang="en-US" dirty="0"/>
              <a:t>가 순서가 바뀐 </a:t>
            </a:r>
            <a:r>
              <a:rPr lang="en-US" altLang="ko-KR" dirty="0"/>
              <a:t>(k, j,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950652-2027-414B-8CE1-179174B2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2564222"/>
            <a:ext cx="59912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4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8FA70-5F29-4132-AEE6-5350193B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번째 인자로 조정하는 </a:t>
            </a:r>
            <a:r>
              <a:rPr lang="en-US" altLang="ko-KR" dirty="0"/>
              <a:t>3</a:t>
            </a:r>
            <a:r>
              <a:rPr lang="ko-KR" altLang="en-US" dirty="0"/>
              <a:t>차원의 전치 행렬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8693E4-8AAE-435F-A18D-85F525830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4489756" cy="5084213"/>
          </a:xfrm>
        </p:spPr>
        <p:txBody>
          <a:bodyPr/>
          <a:lstStyle/>
          <a:p>
            <a:r>
              <a:rPr lang="en-US" altLang="ko-KR" dirty="0" err="1"/>
              <a:t>np.transpose</a:t>
            </a:r>
            <a:r>
              <a:rPr lang="en-US" altLang="ko-KR" dirty="0"/>
              <a:t>(b, (0, 1, 2))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r>
              <a:rPr lang="ko-KR" altLang="en-US" dirty="0"/>
              <a:t>원래의 </a:t>
            </a:r>
            <a:r>
              <a:rPr lang="en-US" altLang="ko-KR" dirty="0"/>
              <a:t>3</a:t>
            </a:r>
            <a:r>
              <a:rPr lang="ko-KR" altLang="en-US" dirty="0"/>
              <a:t>차원 행렬 </a:t>
            </a:r>
            <a:r>
              <a:rPr lang="en-US" altLang="ko-KR" dirty="0"/>
              <a:t>b</a:t>
            </a:r>
            <a:r>
              <a:rPr lang="ko-KR" altLang="en-US" dirty="0"/>
              <a:t>가 그대로 출력</a:t>
            </a:r>
            <a:endParaRPr lang="en-US" altLang="ko-KR" dirty="0"/>
          </a:p>
          <a:p>
            <a:r>
              <a:rPr lang="en-US" altLang="ko-KR" dirty="0" err="1"/>
              <a:t>np.transpose</a:t>
            </a:r>
            <a:r>
              <a:rPr lang="en-US" altLang="ko-KR" dirty="0"/>
              <a:t>(b, (2, 1, 0))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r>
              <a:rPr lang="en-US" altLang="ko-KR" dirty="0" err="1"/>
              <a:t>b.T</a:t>
            </a:r>
            <a:r>
              <a:rPr lang="ko-KR" altLang="en-US" dirty="0"/>
              <a:t>와 같은 전치 행렬</a:t>
            </a:r>
            <a:endParaRPr lang="en-US" altLang="ko-KR" dirty="0"/>
          </a:p>
          <a:p>
            <a:r>
              <a:rPr lang="en-US" altLang="ko-KR" dirty="0" err="1"/>
              <a:t>np.transpose</a:t>
            </a:r>
            <a:r>
              <a:rPr lang="en-US" altLang="ko-KR" dirty="0"/>
              <a:t>(b, (0, 2, 1))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축과 </a:t>
            </a:r>
            <a:r>
              <a:rPr lang="en-US" altLang="ko-KR" dirty="0"/>
              <a:t>2</a:t>
            </a:r>
            <a:r>
              <a:rPr lang="ko-KR" altLang="en-US" dirty="0"/>
              <a:t>축을 서로 바꾼 전치 행렬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A1D5E-C9F3-4AA1-B676-3111D57E10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7AF96C-1769-4367-8104-F61071D7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88" y="1290566"/>
            <a:ext cx="5551792" cy="60357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251848-099D-4B6D-BAAE-DBBBEC699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2" y="155617"/>
            <a:ext cx="3122403" cy="20303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69ED28-E49C-44C6-B3F9-45DFC802C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74" y="3979368"/>
            <a:ext cx="3451073" cy="24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89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79A91-3C1E-4FD6-9DDD-E7A62A47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np.swapaxes</a:t>
            </a:r>
            <a:r>
              <a:rPr lang="en-US" altLang="ko-KR" dirty="0"/>
              <a:t>(a, axis1, axis2)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BBB62-1C79-4D78-90F2-F55B7DE40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003981" cy="5084213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np.swapaxes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두 축만 교환하므로 그 기능이 </a:t>
            </a:r>
            <a:r>
              <a:rPr lang="en-US" altLang="ko-KR" dirty="0" err="1"/>
              <a:t>np.transpose</a:t>
            </a:r>
            <a:r>
              <a:rPr lang="en-US" altLang="ko-KR" dirty="0"/>
              <a:t>()</a:t>
            </a:r>
            <a:r>
              <a:rPr lang="ko-KR" altLang="en-US" dirty="0"/>
              <a:t>의 부분적</a:t>
            </a:r>
            <a:endParaRPr lang="en-US" altLang="ko-KR" dirty="0"/>
          </a:p>
          <a:p>
            <a:pPr lvl="1"/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새로운 배열을 생성하지 않고 뷰만 반환</a:t>
            </a:r>
            <a:endParaRPr lang="en-US" altLang="ko-KR" dirty="0"/>
          </a:p>
          <a:p>
            <a:pPr lvl="2"/>
            <a:r>
              <a:rPr lang="ko-KR" altLang="en-US" dirty="0"/>
              <a:t>뷰를 수정해도 원본 배열에 반영된다는 점에 주의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5F51F-BFC0-4A98-9BA1-20C482E5C5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배열 </a:t>
            </a:r>
            <a:r>
              <a:rPr lang="en-US" altLang="ko-KR" dirty="0"/>
              <a:t>a</a:t>
            </a:r>
            <a:r>
              <a:rPr lang="ko-KR" altLang="en-US" dirty="0"/>
              <a:t>에서 </a:t>
            </a:r>
            <a:r>
              <a:rPr lang="en-US" altLang="ko-KR" dirty="0"/>
              <a:t>axis1</a:t>
            </a:r>
            <a:r>
              <a:rPr lang="ko-KR" altLang="en-US" dirty="0"/>
              <a:t>과 </a:t>
            </a:r>
            <a:r>
              <a:rPr lang="en-US" altLang="ko-KR" dirty="0"/>
              <a:t>axis2</a:t>
            </a:r>
            <a:r>
              <a:rPr lang="ko-KR" altLang="en-US" dirty="0"/>
              <a:t>를 서로 교환한 배열의 뷰</a:t>
            </a:r>
            <a:r>
              <a:rPr lang="en-US" altLang="ko-KR" dirty="0"/>
              <a:t>(view)</a:t>
            </a:r>
            <a:r>
              <a:rPr lang="ko-KR" altLang="en-US" dirty="0"/>
              <a:t>를 반환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6EF47F-FDE4-4A61-B0D2-64C0FFD8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187" y="1409294"/>
            <a:ext cx="5646798" cy="5934075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D0E45FD-F40A-4011-BF98-685AEAB41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90" y="3782796"/>
            <a:ext cx="2047030" cy="297430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12769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1F9FD-FB2F-4DBA-B302-8F6EDA45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배열에서 </a:t>
            </a:r>
            <a:r>
              <a:rPr lang="en-US" altLang="ko-KR" dirty="0" err="1"/>
              <a:t>swapaxes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B2EB4-5848-4E26-B607-D4B6C223B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4148352" cy="5084213"/>
          </a:xfrm>
        </p:spPr>
        <p:txBody>
          <a:bodyPr/>
          <a:lstStyle/>
          <a:p>
            <a:r>
              <a:rPr lang="en-US" altLang="ko-KR" dirty="0" err="1"/>
              <a:t>np.swapaxes</a:t>
            </a:r>
            <a:r>
              <a:rPr lang="en-US" altLang="ko-KR" dirty="0"/>
              <a:t>(x, 0, 2)</a:t>
            </a:r>
          </a:p>
          <a:p>
            <a:pPr lvl="1"/>
            <a:r>
              <a:rPr lang="ko-KR" altLang="en-US" dirty="0"/>
              <a:t>축 </a:t>
            </a:r>
            <a:r>
              <a:rPr lang="en-US" altLang="ko-KR" dirty="0"/>
              <a:t>0</a:t>
            </a:r>
            <a:r>
              <a:rPr lang="ko-KR" altLang="en-US" dirty="0"/>
              <a:t>와 축 </a:t>
            </a:r>
            <a:r>
              <a:rPr lang="en-US" altLang="ko-KR" dirty="0"/>
              <a:t>2</a:t>
            </a:r>
            <a:r>
              <a:rPr lang="ko-KR" altLang="en-US" dirty="0"/>
              <a:t>를 서로 바꾼 뷰를 반환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 err="1"/>
              <a:t>np.transpose</a:t>
            </a:r>
            <a:r>
              <a:rPr lang="en-US" altLang="ko-KR" dirty="0"/>
              <a:t>(x, (2, 1, 0)) </a:t>
            </a:r>
          </a:p>
          <a:p>
            <a:pPr lvl="1"/>
            <a:r>
              <a:rPr lang="ko-KR" altLang="en-US" dirty="0"/>
              <a:t>위와 같은 기능을 수행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1B954-DFC8-4914-B660-5AF80AE46A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5C4217-C47A-4D73-95EB-E57FFA3BC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185" y="1717644"/>
            <a:ext cx="60198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22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3D4F9-E504-47C3-AE09-F12AF5C1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다차원 배열 </a:t>
            </a:r>
            <a:r>
              <a:rPr lang="en-US" altLang="ko-KR" dirty="0" err="1"/>
              <a:t>ndarray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A296-D1D2-48DE-B1DA-E03AD1477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5135074" cy="5084213"/>
          </a:xfrm>
        </p:spPr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numpy</a:t>
            </a:r>
            <a:r>
              <a:rPr lang="ko-KR" altLang="en-US" dirty="0"/>
              <a:t> 다루는 대표적인 자료형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nd</a:t>
            </a:r>
            <a:endParaRPr lang="en-US" altLang="ko-KR" dirty="0"/>
          </a:p>
          <a:p>
            <a:pPr lvl="2"/>
            <a:r>
              <a:rPr lang="ko-KR" altLang="en-US" dirty="0"/>
              <a:t>다차원</a:t>
            </a:r>
            <a:r>
              <a:rPr lang="en-US" altLang="ko-KR" dirty="0"/>
              <a:t>(multi dimension)</a:t>
            </a:r>
            <a:r>
              <a:rPr lang="ko-KR" altLang="en-US" dirty="0"/>
              <a:t>을 의미</a:t>
            </a:r>
            <a:endParaRPr lang="en-US" altLang="ko-KR" dirty="0"/>
          </a:p>
          <a:p>
            <a:pPr lvl="1"/>
            <a:r>
              <a:rPr lang="ko-KR" altLang="en-US" dirty="0"/>
              <a:t>고정된 크기</a:t>
            </a:r>
            <a:r>
              <a:rPr lang="en-US" altLang="ko-KR" dirty="0"/>
              <a:t>(fixed-size)</a:t>
            </a:r>
            <a:r>
              <a:rPr lang="ko-KR" altLang="en-US" dirty="0"/>
              <a:t>의 동일한</a:t>
            </a:r>
            <a:r>
              <a:rPr lang="en-US" altLang="ko-KR" dirty="0"/>
              <a:t>(homogeneous) </a:t>
            </a:r>
            <a:r>
              <a:rPr lang="ko-KR" altLang="en-US" dirty="0"/>
              <a:t>자료형의 항목들로 구성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numpy.ndarray</a:t>
            </a:r>
            <a:r>
              <a:rPr lang="en-US" altLang="ko-KR" dirty="0"/>
              <a:t>(size, </a:t>
            </a:r>
            <a:r>
              <a:rPr lang="en-US" altLang="ko-KR" dirty="0" err="1"/>
              <a:t>dtype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값은 임의의 값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F18C2-29ED-480A-8F7D-1C1B7BD7F8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3C91DC-77D1-459B-AB4E-C808144C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235" y="1407374"/>
            <a:ext cx="4857750" cy="5524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D3443F-B8EA-4E5D-9D68-8C4CC39B1909}"/>
              </a:ext>
            </a:extLst>
          </p:cNvPr>
          <p:cNvSpPr/>
          <p:nvPr/>
        </p:nvSpPr>
        <p:spPr>
          <a:xfrm>
            <a:off x="5573168" y="2616385"/>
            <a:ext cx="520607" cy="2603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8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C2B14-BEDF-4CE3-9DEC-C8FE4692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의 데이터와 메타데이터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58B270-DA7A-4E4A-95AB-6942AFE96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데이터의 복사</a:t>
            </a:r>
            <a:r>
              <a:rPr lang="en-US" altLang="ko-KR" dirty="0"/>
              <a:t>(copy)</a:t>
            </a:r>
            <a:r>
              <a:rPr lang="ko-KR" altLang="en-US" dirty="0"/>
              <a:t>와 보기</a:t>
            </a:r>
            <a:r>
              <a:rPr lang="en-US" altLang="ko-KR" dirty="0"/>
              <a:t>(view)</a:t>
            </a:r>
            <a:r>
              <a:rPr lang="ko-KR" altLang="en-US" dirty="0"/>
              <a:t>로 내부 데이터에 접근 가능</a:t>
            </a:r>
            <a:endParaRPr lang="en-US" altLang="ko-KR" dirty="0"/>
          </a:p>
          <a:p>
            <a:pPr lvl="1"/>
            <a:r>
              <a:rPr lang="ko-KR" altLang="en-US" dirty="0"/>
              <a:t>보기를 사용하면 좋은 성능을 보장</a:t>
            </a:r>
            <a:endParaRPr lang="en-US" altLang="ko-KR" dirty="0"/>
          </a:p>
          <a:p>
            <a:pPr lvl="2"/>
            <a:r>
              <a:rPr lang="ko-KR" altLang="en-US" dirty="0"/>
              <a:t>사용자가 원하지 않는 문제 발생 가능</a:t>
            </a:r>
            <a:endParaRPr lang="en-US" altLang="ko-KR" dirty="0"/>
          </a:p>
          <a:p>
            <a:r>
              <a:rPr lang="en-US" altLang="ko-KR" dirty="0"/>
              <a:t>NumPy </a:t>
            </a:r>
            <a:r>
              <a:rPr lang="ko-KR" altLang="en-US" dirty="0"/>
              <a:t>배열</a:t>
            </a:r>
            <a:r>
              <a:rPr lang="en-US" altLang="ko-KR" dirty="0"/>
              <a:t>: </a:t>
            </a:r>
            <a:r>
              <a:rPr lang="ko-KR" altLang="en-US" dirty="0"/>
              <a:t>두 부분으로 구성된 데이터 구조</a:t>
            </a:r>
            <a:endParaRPr lang="en-US" altLang="ko-KR" dirty="0"/>
          </a:p>
          <a:p>
            <a:pPr lvl="1"/>
            <a:r>
              <a:rPr lang="ko-KR" altLang="en-US" dirty="0"/>
              <a:t>실제 데이터 요소가 저장된 연속된 데이터 저장소</a:t>
            </a:r>
            <a:endParaRPr lang="en-US" altLang="ko-KR" dirty="0"/>
          </a:p>
          <a:p>
            <a:pPr lvl="1"/>
            <a:r>
              <a:rPr lang="ko-KR" altLang="en-US" dirty="0"/>
              <a:t>데이터 저장소에 대한 정보를 갖는 메타데이터</a:t>
            </a:r>
            <a:r>
              <a:rPr lang="en-US" altLang="ko-KR" dirty="0"/>
              <a:t>(metadata)</a:t>
            </a:r>
          </a:p>
          <a:p>
            <a:pPr lvl="2"/>
            <a:r>
              <a:rPr lang="ko-KR" altLang="en-US" dirty="0"/>
              <a:t>데이터 유형</a:t>
            </a:r>
            <a:r>
              <a:rPr lang="en-US" altLang="ko-KR" dirty="0"/>
              <a:t>, </a:t>
            </a:r>
            <a:r>
              <a:rPr lang="ko-KR" altLang="en-US" dirty="0"/>
              <a:t>보폭 및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쉽게 조작할 수 있도록 도움이 되는 기타 중요한 정보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FDED16-8BC4-4592-B418-CD098F747CB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FECEC1-3D43-479E-A962-230D7F07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89" y="4085486"/>
            <a:ext cx="8489434" cy="21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09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B262B-5091-41E7-AB77-81F90E42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A3C5F-78E5-47B7-B597-D8FEF1598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3932543" cy="5084213"/>
          </a:xfrm>
        </p:spPr>
        <p:txBody>
          <a:bodyPr/>
          <a:lstStyle/>
          <a:p>
            <a:r>
              <a:rPr lang="ko-KR" altLang="en-US" dirty="0"/>
              <a:t>데이터 자체를 변경하지 않고 </a:t>
            </a:r>
            <a:r>
              <a:rPr lang="en-US" altLang="ko-KR" dirty="0"/>
              <a:t>stride </a:t>
            </a:r>
            <a:r>
              <a:rPr lang="ko-KR" altLang="en-US" dirty="0"/>
              <a:t>및 </a:t>
            </a:r>
            <a:r>
              <a:rPr lang="en-US" altLang="ko-KR" dirty="0" err="1"/>
              <a:t>dtype</a:t>
            </a:r>
            <a:r>
              <a:rPr lang="ko-KR" altLang="en-US" dirty="0"/>
              <a:t>와 같은 메타데이터의 특정 항목을 변경하여 배열에 다르게 참조</a:t>
            </a:r>
            <a:endParaRPr lang="en-US" altLang="ko-KR" dirty="0"/>
          </a:p>
          <a:p>
            <a:pPr lvl="1"/>
            <a:r>
              <a:rPr lang="ko-KR" altLang="en-US" dirty="0"/>
              <a:t>새로운 배열을 보기</a:t>
            </a:r>
            <a:r>
              <a:rPr lang="en-US" altLang="ko-KR" dirty="0"/>
              <a:t>(</a:t>
            </a:r>
            <a:r>
              <a:rPr lang="ko-KR" altLang="en-US" dirty="0"/>
              <a:t>뷰</a:t>
            </a:r>
            <a:r>
              <a:rPr lang="en-US" altLang="ko-KR" dirty="0"/>
              <a:t>, view)</a:t>
            </a:r>
          </a:p>
          <a:p>
            <a:pPr lvl="1"/>
            <a:r>
              <a:rPr lang="ko-KR" altLang="en-US" dirty="0"/>
              <a:t>데이터 저장소는 동일하게 유지되므로 뷰에 대한 변경 사항은 바로 원본에도 반영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8DD28C-F51C-49CD-A22E-D831FC922E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EF155-C38D-4FCC-9C50-63AD7DB8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710" y="1913787"/>
            <a:ext cx="60102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40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FDB37-1CF5-4F22-AD55-CFFBDAB2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복사</a:t>
            </a:r>
            <a:r>
              <a:rPr lang="en-US" altLang="ko-KR" dirty="0"/>
              <a:t>(copy)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8DA2A-39B1-45C4-B173-9E37C8DD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4176928" cy="5084213"/>
          </a:xfrm>
        </p:spPr>
        <p:txBody>
          <a:bodyPr/>
          <a:lstStyle/>
          <a:p>
            <a:r>
              <a:rPr lang="ko-KR" altLang="en-US" dirty="0"/>
              <a:t>복사</a:t>
            </a:r>
            <a:r>
              <a:rPr lang="en-US" altLang="ko-KR" dirty="0"/>
              <a:t>(copy) </a:t>
            </a:r>
          </a:p>
          <a:p>
            <a:pPr lvl="1"/>
            <a:r>
              <a:rPr lang="ko-KR" altLang="en-US" dirty="0"/>
              <a:t>데이터 버퍼와 메타 데이터를 복제하여 새로운 배열을 생성</a:t>
            </a:r>
            <a:endParaRPr lang="en-US" altLang="ko-KR" dirty="0"/>
          </a:p>
          <a:p>
            <a:r>
              <a:rPr lang="ko-KR" altLang="en-US" dirty="0"/>
              <a:t>복사본에 대한 변경 사항은 원래 배열에 반영되지 않음</a:t>
            </a:r>
            <a:endParaRPr lang="en-US" altLang="ko-KR" dirty="0"/>
          </a:p>
          <a:p>
            <a:pPr lvl="1"/>
            <a:r>
              <a:rPr lang="ko-KR" altLang="en-US" dirty="0"/>
              <a:t>복사는 속도도 느리고 새로운 메모리가 필요하지만 필요할 때가 있음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41C977-8B2B-4666-8F7D-550187D2A2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599477-9F1F-4909-A29E-6F721DEDD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760" y="1894737"/>
            <a:ext cx="59912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29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8B44B-C773-4B82-A2B2-BDDBA1B5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배열이 뷰인지 복사본인지 확인 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A28F7-0A99-4CA5-9D18-7C91CCCB5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6461431" cy="5084213"/>
          </a:xfrm>
        </p:spPr>
        <p:txBody>
          <a:bodyPr>
            <a:normAutofit/>
          </a:bodyPr>
          <a:lstStyle/>
          <a:p>
            <a:r>
              <a:rPr lang="ko-KR" altLang="en-US" dirty="0"/>
              <a:t>복사본의 </a:t>
            </a:r>
            <a:r>
              <a:rPr lang="en-US" altLang="ko-KR" dirty="0"/>
              <a:t>base </a:t>
            </a:r>
            <a:r>
              <a:rPr lang="ko-KR" altLang="en-US" dirty="0"/>
              <a:t>속성은 </a:t>
            </a:r>
            <a:r>
              <a:rPr lang="en-US" altLang="ko-KR" dirty="0"/>
              <a:t>None</a:t>
            </a:r>
            <a:r>
              <a:rPr lang="ko-KR" altLang="en-US" dirty="0"/>
              <a:t>을 반환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호출 </a:t>
            </a:r>
            <a:r>
              <a:rPr lang="en-US" altLang="ko-KR" dirty="0" err="1"/>
              <a:t>x.reshape</a:t>
            </a:r>
            <a:r>
              <a:rPr lang="en-US" altLang="ko-KR" dirty="0"/>
              <a:t>(2, 3)</a:t>
            </a:r>
            <a:r>
              <a:rPr lang="ko-KR" altLang="en-US" dirty="0"/>
              <a:t>로 모양이 수정된 보기를 반환해 변수 </a:t>
            </a:r>
            <a:r>
              <a:rPr lang="en-US" altLang="ko-KR" dirty="0"/>
              <a:t>y</a:t>
            </a:r>
            <a:r>
              <a:rPr lang="ko-KR" altLang="en-US" dirty="0"/>
              <a:t>에 저장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y.base</a:t>
            </a:r>
            <a:r>
              <a:rPr lang="ko-KR" altLang="en-US" dirty="0"/>
              <a:t>의 결과는 원본 배열 </a:t>
            </a:r>
            <a:r>
              <a:rPr lang="en-US" altLang="ko-KR" dirty="0"/>
              <a:t>x</a:t>
            </a:r>
            <a:r>
              <a:rPr lang="ko-KR" altLang="en-US" dirty="0"/>
              <a:t>가 표시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EA891-C632-4B92-BD98-3C27968D35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의 </a:t>
            </a:r>
            <a:r>
              <a:rPr lang="en-US" altLang="ko-KR" dirty="0"/>
              <a:t>base </a:t>
            </a:r>
            <a:r>
              <a:rPr lang="ko-KR" altLang="en-US" dirty="0"/>
              <a:t>속성을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BDBCBA-4851-439E-8218-3EF5D0F3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868" y="1617631"/>
            <a:ext cx="29051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84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44A43-D230-4A0B-AFCA-70E008CD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z.copy</a:t>
            </a:r>
            <a:r>
              <a:rPr lang="en-US" altLang="ko-KR" dirty="0"/>
              <a:t>() </a:t>
            </a:r>
            <a:r>
              <a:rPr lang="ko-KR" altLang="en-US" dirty="0"/>
              <a:t>복사본 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83DAE-6167-4BCC-BDAD-FA4434AD3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6904343" cy="5084213"/>
          </a:xfrm>
        </p:spPr>
        <p:txBody>
          <a:bodyPr/>
          <a:lstStyle/>
          <a:p>
            <a:r>
              <a:rPr lang="ko-KR" altLang="en-US" dirty="0"/>
              <a:t>전치 행렬의 결과를 저장한 </a:t>
            </a:r>
            <a:r>
              <a:rPr lang="en-US" altLang="ko-KR" dirty="0"/>
              <a:t>z</a:t>
            </a:r>
            <a:r>
              <a:rPr lang="ko-KR" altLang="en-US" dirty="0"/>
              <a:t>도 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z.copy</a:t>
            </a:r>
            <a:r>
              <a:rPr lang="en-US" altLang="ko-KR" dirty="0"/>
              <a:t>()</a:t>
            </a:r>
            <a:r>
              <a:rPr lang="ko-KR" altLang="en-US" dirty="0"/>
              <a:t>로 새로운 복사본을 저장한 변수 </a:t>
            </a:r>
            <a:r>
              <a:rPr lang="en-US" altLang="ko-KR" dirty="0"/>
              <a:t>c</a:t>
            </a:r>
          </a:p>
          <a:p>
            <a:pPr lvl="1"/>
            <a:r>
              <a:rPr lang="ko-KR" altLang="en-US" dirty="0"/>
              <a:t>속성 </a:t>
            </a:r>
            <a:r>
              <a:rPr lang="en-US" altLang="ko-KR" dirty="0"/>
              <a:t>base</a:t>
            </a:r>
            <a:r>
              <a:rPr lang="ko-KR" altLang="en-US" dirty="0"/>
              <a:t>는 </a:t>
            </a:r>
            <a:r>
              <a:rPr lang="en-US" altLang="ko-KR" dirty="0"/>
              <a:t>None 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ED9D2F-D0BC-44D2-AAD5-4016BCA364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0CF8D4-02C4-4DF2-A60D-9E4F0DFD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14" y="1711293"/>
            <a:ext cx="21812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82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E4BD6-FD16-48A2-89A5-679EE46FF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ko-KR" altLang="en-US" dirty="0"/>
              <a:t>의 보기로 같은 구조만 수정 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CCDD5-3324-415B-B2E1-8B4E328BE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D6C8E1-D92A-467C-B531-4A912791C4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EBC7C8-25C9-44B8-A956-DE09CFB0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40" y="1047344"/>
            <a:ext cx="4953104" cy="63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03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D6287-100A-4E01-8E54-45DB357C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보기</a:t>
            </a:r>
            <a:r>
              <a:rPr lang="en-US" altLang="ko-KR" dirty="0"/>
              <a:t>(</a:t>
            </a:r>
            <a:r>
              <a:rPr lang="ko-KR" altLang="en-US" dirty="0"/>
              <a:t>뷰</a:t>
            </a:r>
            <a:r>
              <a:rPr lang="en-US" altLang="ko-KR" dirty="0"/>
              <a:t>, view)</a:t>
            </a:r>
            <a:r>
              <a:rPr lang="ko-KR" altLang="en-US" dirty="0"/>
              <a:t>와 얕은 복사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5BD20D-BDF2-4289-9197-19CEB544F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6A61F-6E55-453A-AF42-E387170E29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38A6B9-4866-48AC-876A-63F827F8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18" y="1439828"/>
            <a:ext cx="3095625" cy="5791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EC7111-C9E6-4511-861E-F932EA233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535" y="1439828"/>
            <a:ext cx="1981200" cy="5514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584939-E040-42E4-A700-1300C035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969" y="1428971"/>
            <a:ext cx="20097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48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3.6 </a:t>
            </a:r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63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72042-B4EE-4CF5-9CF3-42DF2F74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브로드캐스팅</a:t>
            </a:r>
            <a:r>
              <a:rPr lang="en-US" altLang="ko-KR" dirty="0"/>
              <a:t>(broadcasting)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BDE969-F62D-4C6D-A0C8-3AD6AFFF3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일반적</a:t>
            </a:r>
            <a:r>
              <a:rPr lang="en-US" altLang="ko-KR" dirty="0"/>
              <a:t>, </a:t>
            </a:r>
            <a:r>
              <a:rPr lang="ko-KR" altLang="en-US" dirty="0"/>
              <a:t>두 배열에서 연산</a:t>
            </a:r>
            <a:endParaRPr lang="en-US" altLang="ko-KR" dirty="0"/>
          </a:p>
          <a:p>
            <a:pPr lvl="1"/>
            <a:r>
              <a:rPr lang="ko-KR" altLang="en-US" dirty="0"/>
              <a:t>두 배열의 모양은 정확히 동일 </a:t>
            </a:r>
            <a:endParaRPr lang="en-US" altLang="ko-KR" dirty="0"/>
          </a:p>
          <a:p>
            <a:r>
              <a:rPr lang="ko-KR" altLang="en-US" dirty="0"/>
              <a:t>모양이</a:t>
            </a:r>
            <a:r>
              <a:rPr lang="en-US" altLang="ko-KR" dirty="0"/>
              <a:t> </a:t>
            </a:r>
            <a:r>
              <a:rPr lang="ko-KR" altLang="en-US" dirty="0"/>
              <a:t>다른 배열 연산 시</a:t>
            </a:r>
            <a:endParaRPr lang="en-US" altLang="ko-KR" dirty="0"/>
          </a:p>
          <a:p>
            <a:pPr lvl="1"/>
            <a:r>
              <a:rPr lang="ko-KR" altLang="en-US" dirty="0"/>
              <a:t>작은 배열은 연산이 호환되는 모양이 되도록 특정한 제약조건에 따라 현재의 작은 배열을 크게 전파</a:t>
            </a:r>
            <a:r>
              <a:rPr lang="en-US" altLang="ko-KR" dirty="0"/>
              <a:t>("</a:t>
            </a:r>
            <a:r>
              <a:rPr lang="ko-KR" altLang="en-US" dirty="0" err="1"/>
              <a:t>브로드캐스트</a:t>
            </a:r>
            <a:r>
              <a:rPr lang="en-US" altLang="ko-KR" dirty="0"/>
              <a:t>")</a:t>
            </a:r>
            <a:r>
              <a:rPr lang="ko-KR" altLang="en-US" dirty="0"/>
              <a:t>해 더 큰 배열로 만들어 연산을 수행</a:t>
            </a:r>
            <a:endParaRPr lang="en-US" altLang="ko-KR" dirty="0"/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브로드캐스팅은</a:t>
            </a:r>
            <a:r>
              <a:rPr lang="ko-KR" altLang="en-US" dirty="0"/>
              <a:t> 배열에 대한 요소별 산술을 수행할 수 있도록 모양이 다른 배열의 크기를 일치시키는 작업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747B12-7417-44F2-849A-752C8EA163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산술 연산을 할 때 서로 다른 모양의 배열을 연산이 수행되도록 처리하는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8001DC-411D-44CB-B616-829C4A17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923" y="3653621"/>
            <a:ext cx="5304847" cy="36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162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6A58A-658D-4EE1-B31C-01B2E2F2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하나의 배열이 </a:t>
            </a:r>
            <a:r>
              <a:rPr lang="en-US" altLang="ko-KR" dirty="0"/>
              <a:t>1</a:t>
            </a:r>
            <a:r>
              <a:rPr lang="ko-KR" altLang="en-US" dirty="0"/>
              <a:t>차원으로 다른 배열 열수와 같은 구조의 </a:t>
            </a:r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FA6D8A-C6A4-49F1-9079-6760E7122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4FE575-2745-44FE-A46E-BF31E2AFC4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8317D7-21DA-4971-807D-1A4F3523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06" y="1348636"/>
            <a:ext cx="2895600" cy="6048375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E51F8BC5-0C77-4090-B389-5A51FEDD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88" y="2014204"/>
            <a:ext cx="6495704" cy="122978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5355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36B91-C969-4D41-9A22-778BF8AA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/>
              <a:t>의 다양한 기본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0EA8A-9CC3-4C49-B55E-443507652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/>
              <a:t>는 표준 </a:t>
            </a:r>
            <a:r>
              <a:rPr lang="ko-KR" altLang="en-US" dirty="0" err="1"/>
              <a:t>파이썬보다</a:t>
            </a:r>
            <a:r>
              <a:rPr lang="ko-KR" altLang="en-US" dirty="0"/>
              <a:t> 다양한 기본 자료형을 제공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9D5EE-1EB4-4213-BAD0-339CC530ED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B56495-F8B3-4E3D-9CC6-A2E6C578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78" y="2242065"/>
            <a:ext cx="8537972" cy="35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21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38411-9955-46E8-88EE-CABA555E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하나의 배열이 </a:t>
            </a:r>
            <a:r>
              <a:rPr lang="en-US" altLang="ko-KR" dirty="0"/>
              <a:t>1</a:t>
            </a:r>
            <a:r>
              <a:rPr lang="ko-KR" altLang="en-US" dirty="0"/>
              <a:t>차원으로 다른 배열 행수와 같은 구조의 </a:t>
            </a:r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C5B653-1786-475B-AE42-530C01438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AAD9B-BA46-4402-A594-AA617B747B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6951DB3-CC96-4728-807D-111A1E77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095" y="2042054"/>
            <a:ext cx="6271205" cy="125512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CF9F8C-F506-4A20-ADFB-24A2CCFF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41" y="1055110"/>
            <a:ext cx="2552227" cy="64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59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6E849-BBAA-43CF-9900-8CF2F363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 또는 열이 </a:t>
            </a:r>
            <a:r>
              <a:rPr lang="en-US" altLang="ko-KR" dirty="0"/>
              <a:t>1</a:t>
            </a:r>
            <a:r>
              <a:rPr lang="ko-KR" altLang="en-US" dirty="0"/>
              <a:t>인 두 배열의 </a:t>
            </a:r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4F96FB-679F-48E6-A26B-F083AD849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727EAE-E326-4BE4-9CEF-86EB35B6C8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F4778806-D1CA-4A0E-9D21-59178F8D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70" y="1717643"/>
            <a:ext cx="6475933" cy="12391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2D938E-5A18-4B96-8581-CC0406C35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57" y="1047344"/>
            <a:ext cx="26955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32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21277-E79E-4380-AD96-9B5CFF4D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 또는 열이 </a:t>
            </a:r>
            <a:r>
              <a:rPr lang="en-US" altLang="ko-KR" dirty="0"/>
              <a:t>1</a:t>
            </a:r>
            <a:r>
              <a:rPr lang="ko-KR" altLang="en-US" dirty="0"/>
              <a:t>인 두 배열의 </a:t>
            </a:r>
            <a:r>
              <a:rPr lang="ko-KR" altLang="en-US" dirty="0" err="1"/>
              <a:t>브로드캐스팅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90A712-8F5B-41C1-BA0E-7D9586654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0DEC1-D66C-4726-897B-3F5DDBD6CDD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C6B2B-25EC-480D-A3B8-ABA8BEE6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58" y="1177352"/>
            <a:ext cx="2763042" cy="6274041"/>
          </a:xfrm>
          <a:prstGeom prst="rect">
            <a:avLst/>
          </a:prstGeom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45DF579A-D6B4-48E8-B057-1969B32E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02" y="1753055"/>
            <a:ext cx="3368790" cy="184739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15015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960C3-51CF-4BC3-B09A-73700EBD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 </a:t>
            </a:r>
            <a:r>
              <a:rPr lang="en-US" altLang="ko-KR" dirty="0" err="1"/>
              <a:t>np.newaxis</a:t>
            </a:r>
            <a:r>
              <a:rPr lang="en-US" altLang="ko-KR" dirty="0"/>
              <a:t> </a:t>
            </a:r>
            <a:r>
              <a:rPr lang="ko-KR" altLang="en-US" dirty="0"/>
              <a:t>활용한 차수의 증가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F1501-3A82-453B-9F91-B3447C2EE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x[None, :]</a:t>
            </a:r>
            <a:r>
              <a:rPr lang="ko-KR" altLang="en-US" dirty="0"/>
              <a:t>로 행이 추가된 모양 </a:t>
            </a:r>
            <a:r>
              <a:rPr lang="en-US" altLang="ko-KR" dirty="0"/>
              <a:t>(1, 4)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배열의 보기</a:t>
            </a:r>
            <a:r>
              <a:rPr lang="en-US" altLang="ko-KR" dirty="0"/>
              <a:t>(view)</a:t>
            </a:r>
            <a:r>
              <a:rPr lang="ko-KR" altLang="en-US" dirty="0"/>
              <a:t>가 반환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1</a:t>
            </a:r>
            <a:r>
              <a:rPr lang="ko-KR" altLang="en-US" dirty="0"/>
              <a:t>차원에서 행이 추가되어 </a:t>
            </a:r>
            <a:r>
              <a:rPr lang="en-US" altLang="ko-KR" dirty="0"/>
              <a:t>2</a:t>
            </a:r>
            <a:r>
              <a:rPr lang="ko-KR" altLang="en-US" dirty="0"/>
              <a:t>차원으로 차원이 증가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81E41E-C80A-4E1C-AC37-4FAE564C5C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2AF81E-7098-4636-996D-64B419D6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91" y="2599587"/>
            <a:ext cx="2371725" cy="434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5449A0-646E-4E79-9E87-EA863673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97" y="2504337"/>
            <a:ext cx="2143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06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BFE32-E27F-4CC9-A134-25532115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 </a:t>
            </a:r>
            <a:r>
              <a:rPr lang="en-US" altLang="ko-KR" dirty="0"/>
              <a:t>a + b</a:t>
            </a:r>
            <a:r>
              <a:rPr lang="ko-KR" altLang="en-US" dirty="0"/>
              <a:t>를 수행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3C33CD-295E-4EFB-B3C4-78373441B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8F05FF-5F69-481B-837C-5B7FECF2C8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배열 </a:t>
            </a:r>
            <a:r>
              <a:rPr lang="en-US" altLang="ko-KR" dirty="0"/>
              <a:t>a</a:t>
            </a:r>
            <a:r>
              <a:rPr lang="ko-KR" altLang="en-US" dirty="0"/>
              <a:t>는 열이 </a:t>
            </a:r>
            <a:r>
              <a:rPr lang="en-US" altLang="ko-KR" dirty="0"/>
              <a:t>1</a:t>
            </a:r>
            <a:r>
              <a:rPr lang="ko-KR" altLang="en-US" dirty="0"/>
              <a:t>이며 배열 </a:t>
            </a:r>
            <a:r>
              <a:rPr lang="en-US" altLang="ko-KR" dirty="0"/>
              <a:t>b</a:t>
            </a:r>
            <a:r>
              <a:rPr lang="ko-KR" altLang="en-US" dirty="0"/>
              <a:t>는 행이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083227-672A-48E2-A361-B5E9EE8DE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96" y="530314"/>
            <a:ext cx="2555891" cy="6822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1192DB-941B-45F1-9B1D-E488783B3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396" y="2000054"/>
            <a:ext cx="1933575" cy="1828800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947357D4-3866-453F-A523-A5840979B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09" y="4197861"/>
            <a:ext cx="4835350" cy="207435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17400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3.7 </a:t>
            </a:r>
            <a:r>
              <a:rPr lang="ko-KR" altLang="en-US" dirty="0"/>
              <a:t>고급 색인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70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751E9-7F3E-4FED-B8A7-72ADD8D9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 색인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6A2E7-5FB9-4AD5-B8C9-271DBA0F4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6304268" cy="5084213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 err="1"/>
              <a:t>ndarray</a:t>
            </a:r>
            <a:r>
              <a:rPr lang="ko-KR" altLang="en-US" dirty="0"/>
              <a:t>에서 정수 배열</a:t>
            </a:r>
            <a:r>
              <a:rPr lang="en-US" altLang="ko-KR" dirty="0"/>
              <a:t>(</a:t>
            </a:r>
            <a:r>
              <a:rPr lang="ko-KR" altLang="en-US" dirty="0"/>
              <a:t>또는 리스트</a:t>
            </a:r>
            <a:r>
              <a:rPr lang="en-US" altLang="ko-KR" dirty="0"/>
              <a:t>) </a:t>
            </a:r>
            <a:r>
              <a:rPr lang="ko-KR" altLang="en-US" dirty="0"/>
              <a:t>인덱싱을 사용하면 배열에서 여러 임의 항목을 선택</a:t>
            </a:r>
            <a:endParaRPr lang="en-US" altLang="ko-KR" dirty="0"/>
          </a:p>
          <a:p>
            <a:pPr lvl="1"/>
            <a:r>
              <a:rPr lang="ko-KR" altLang="en-US" dirty="0"/>
              <a:t>정수 배열 또는 리스트 </a:t>
            </a:r>
            <a:r>
              <a:rPr lang="en-US" altLang="ko-KR" dirty="0"/>
              <a:t>[2]</a:t>
            </a:r>
            <a:r>
              <a:rPr lang="ko-KR" altLang="en-US" dirty="0"/>
              <a:t>와 </a:t>
            </a:r>
            <a:r>
              <a:rPr lang="en-US" altLang="ko-KR" dirty="0"/>
              <a:t>[2, 3]</a:t>
            </a:r>
            <a:r>
              <a:rPr lang="ko-KR" altLang="en-US" dirty="0"/>
              <a:t>은 배열 </a:t>
            </a:r>
            <a:r>
              <a:rPr lang="en-US" altLang="ko-KR" dirty="0"/>
              <a:t>x</a:t>
            </a:r>
            <a:r>
              <a:rPr lang="ko-KR" altLang="en-US" dirty="0"/>
              <a:t>에서 참조할 첨자 목록</a:t>
            </a:r>
            <a:endParaRPr lang="en-US" altLang="ko-KR" dirty="0"/>
          </a:p>
          <a:p>
            <a:pPr lvl="1"/>
            <a:r>
              <a:rPr lang="ko-KR" altLang="en-US" dirty="0"/>
              <a:t>반환 값도 배열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74801D-EC81-4CC6-9E7B-2C721EF8B9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F02B62-B5E2-4498-AFA9-F05D4BFE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531" y="616688"/>
            <a:ext cx="292417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688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3D4F9-E504-47C3-AE09-F12AF5C1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배열의 색인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A296-D1D2-48DE-B1DA-E03AD147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F18C2-29ED-480A-8F7D-1C1B7BD7F8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6B448D-5394-477E-ABF2-2D41F202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2" y="1717644"/>
            <a:ext cx="3190875" cy="2543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7C0D07-767D-4508-B46D-021A7B6B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43" y="365124"/>
            <a:ext cx="2695575" cy="6829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723A32-078A-4FC2-A42F-39122966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881" y="0"/>
            <a:ext cx="3267075" cy="7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063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605BB-7606-4304-BE75-D23E1480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행과 열 참조 매핑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BF6C2-1AC2-4ECA-88AF-D4A1EDB73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275443" cy="508421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브로드캐스팅이</a:t>
            </a:r>
            <a:r>
              <a:rPr lang="ko-KR" altLang="en-US" dirty="0"/>
              <a:t> 될 수 없는 형태</a:t>
            </a:r>
            <a:endParaRPr lang="en-US" altLang="ko-KR" dirty="0"/>
          </a:p>
          <a:p>
            <a:pPr lvl="1"/>
            <a:r>
              <a:rPr lang="ko-KR" altLang="en-US" dirty="0"/>
              <a:t>모양 </a:t>
            </a:r>
            <a:r>
              <a:rPr lang="en-US" altLang="ko-KR" dirty="0"/>
              <a:t>(3, )</a:t>
            </a:r>
            <a:r>
              <a:rPr lang="ko-KR" altLang="en-US" dirty="0"/>
              <a:t>과 모양 </a:t>
            </a:r>
            <a:r>
              <a:rPr lang="en-US" altLang="ko-KR" dirty="0"/>
              <a:t>(2, )</a:t>
            </a:r>
            <a:r>
              <a:rPr lang="ko-KR" altLang="en-US" dirty="0"/>
              <a:t>이면 오류 발생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8E1F96-573F-4065-865C-AB306E3A234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E35524-83B1-4EA4-B1F3-0419A58F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934" y="118013"/>
            <a:ext cx="6000750" cy="2619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93DE92-DB3E-4D68-9094-32D06864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92" y="2946842"/>
            <a:ext cx="2295525" cy="44005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F6BD204-C0D3-4804-96E9-144B3F10E1C3}"/>
              </a:ext>
            </a:extLst>
          </p:cNvPr>
          <p:cNvSpPr txBox="1">
            <a:spLocks/>
          </p:cNvSpPr>
          <p:nvPr/>
        </p:nvSpPr>
        <p:spPr>
          <a:xfrm>
            <a:off x="6145197" y="3087493"/>
            <a:ext cx="4275443" cy="34248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축의 </a:t>
            </a:r>
            <a:r>
              <a:rPr lang="en-US" altLang="ko-KR" dirty="0"/>
              <a:t>1</a:t>
            </a:r>
            <a:r>
              <a:rPr lang="ko-KR" altLang="en-US" dirty="0"/>
              <a:t>이 </a:t>
            </a:r>
            <a:r>
              <a:rPr lang="ko-KR" altLang="en-US" dirty="0" err="1"/>
              <a:t>브로드캐스팅이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1"/>
            <a:r>
              <a:rPr lang="en-US" altLang="ko-KR" dirty="0"/>
              <a:t>[1, 1, 1]</a:t>
            </a:r>
            <a:r>
              <a:rPr lang="ko-KR" altLang="en-US" dirty="0"/>
              <a:t>이 되어 각각 대응되는 순서대로 첨자 </a:t>
            </a:r>
            <a:r>
              <a:rPr lang="en-US" altLang="ko-KR" dirty="0"/>
              <a:t>[0, 1]</a:t>
            </a:r>
            <a:r>
              <a:rPr lang="ko-KR" altLang="en-US" dirty="0"/>
              <a:t>과 </a:t>
            </a:r>
            <a:r>
              <a:rPr lang="en-US" altLang="ko-KR" dirty="0"/>
              <a:t>[2, 1], [4, 1]</a:t>
            </a:r>
            <a:r>
              <a:rPr lang="ko-KR" altLang="en-US" dirty="0"/>
              <a:t>에 해당하는 </a:t>
            </a:r>
            <a:r>
              <a:rPr lang="en-US" altLang="ko-KR" dirty="0"/>
              <a:t>[1, 17, 33]</a:t>
            </a:r>
            <a:r>
              <a:rPr lang="ko-KR" altLang="en-US" dirty="0"/>
              <a:t>으로 구성된 모양 </a:t>
            </a:r>
            <a:r>
              <a:rPr lang="en-US" altLang="ko-KR" dirty="0"/>
              <a:t>(3, )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차원 배열이 반환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x[0, 1], x[2, 1], x[4, 3]</a:t>
            </a:r>
            <a:r>
              <a:rPr lang="ko-KR" altLang="en-US" dirty="0"/>
              <a:t>의 참조 값으로 구성된 </a:t>
            </a:r>
            <a:r>
              <a:rPr lang="en-US" altLang="ko-KR" dirty="0"/>
              <a:t>1</a:t>
            </a:r>
            <a:r>
              <a:rPr lang="ko-KR" altLang="en-US" dirty="0"/>
              <a:t>차원 배열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C255B3-FD57-4F29-9718-4440DAA54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72" y="2542437"/>
            <a:ext cx="31908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9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EDC36-CACC-46EA-9428-0B25AAE9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색인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01841-40BD-4422-B887-A6DB9EB55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680F22-15E0-48BD-9DF5-1FDB348556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D5C8AB-ED26-4916-A0BE-E875C2EC0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31" y="1717644"/>
            <a:ext cx="6000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5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4EC45-973A-4182-90F7-4D7E958D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(</a:t>
            </a:r>
            <a:r>
              <a:rPr lang="ko-KR" altLang="en-US" dirty="0"/>
              <a:t>다차원 배열</a:t>
            </a:r>
            <a:r>
              <a:rPr lang="en-US" altLang="ko-KR" dirty="0"/>
              <a:t>)</a:t>
            </a:r>
            <a:r>
              <a:rPr lang="ko-KR" altLang="en-US" dirty="0"/>
              <a:t>의 주요 속성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53457932-D3F1-4CC4-B093-7AB3D5FB4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694071"/>
              </p:ext>
            </p:extLst>
          </p:nvPr>
        </p:nvGraphicFramePr>
        <p:xfrm>
          <a:off x="2256107" y="2270489"/>
          <a:ext cx="6179598" cy="3018696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422424">
                  <a:extLst>
                    <a:ext uri="{9D8B030D-6E8A-4147-A177-3AD203B41FA5}">
                      <a16:colId xmlns:a16="http://schemas.microsoft.com/office/drawing/2014/main" val="3039942685"/>
                    </a:ext>
                  </a:extLst>
                </a:gridCol>
                <a:gridCol w="4757174">
                  <a:extLst>
                    <a:ext uri="{9D8B030D-6E8A-4147-A177-3AD203B41FA5}">
                      <a16:colId xmlns:a16="http://schemas.microsoft.com/office/drawing/2014/main" val="734147591"/>
                    </a:ext>
                  </a:extLst>
                </a:gridCol>
              </a:tblGrid>
              <a:tr h="377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</a:rPr>
                        <a:t>속성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</a:rPr>
                        <a:t>설명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1574348"/>
                  </a:ext>
                </a:extLst>
              </a:tr>
              <a:tr h="3773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</a:rPr>
                        <a:t>ndarray.shape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배열의 차원을 나타내는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</a:rPr>
                        <a:t>튜플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각 차원의 크기를 표현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82784842"/>
                  </a:ext>
                </a:extLst>
              </a:tr>
              <a:tr h="3773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ndarray.ndim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배열의 차원 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92087222"/>
                  </a:ext>
                </a:extLst>
              </a:tr>
              <a:tr h="3773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ndarray.size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배열의 총 요소 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04971974"/>
                  </a:ext>
                </a:extLst>
              </a:tr>
              <a:tr h="3773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ndarray.dtype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배열 요소의 데이터 형식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81654454"/>
                  </a:ext>
                </a:extLst>
              </a:tr>
              <a:tr h="3773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ndarray.itemsize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배열의 각 요소의 크기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바이트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6008706"/>
                  </a:ext>
                </a:extLst>
              </a:tr>
              <a:tr h="3773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ndarray.nbytes 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배열의 전체 크기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바이트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70596855"/>
                  </a:ext>
                </a:extLst>
              </a:tr>
              <a:tr h="3773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</a:rPr>
                        <a:t>ndarray.data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</a:rPr>
                        <a:t>배열 요소를 실제로 포함하고 있는 버퍼의 시작 위치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68189079"/>
                  </a:ext>
                </a:extLst>
              </a:tr>
            </a:tbl>
          </a:graphicData>
        </a:graphic>
      </p:graphicFrame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6D0FAB-C991-46DA-9211-44E3914A9D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4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B11C5-91AA-4CA7-A5F2-5B1945E1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색인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E15AB-1211-4F2B-9DF4-110FC8ED8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59486E-31FE-461F-B2B5-8245C62B9EE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색인한</a:t>
            </a:r>
            <a:r>
              <a:rPr lang="ko-KR" altLang="en-US" dirty="0"/>
              <a:t> 배열을 다시 색인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4CDD25-BC18-4C45-8DA8-3E3E34DD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908" y="1348636"/>
            <a:ext cx="3238500" cy="5810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9535AF-5359-4EDD-819B-AC0EF57E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27" y="1717644"/>
            <a:ext cx="3152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7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9AD56-E67B-4F5E-8E16-F97AAAE2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내장함수 </a:t>
            </a:r>
            <a:r>
              <a:rPr lang="en-US" altLang="ko-KR" dirty="0"/>
              <a:t>array()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95229C-8942-4710-896B-88510B27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속성 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273B79-2226-4497-96BC-1175548EC9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630729-3F0E-4197-AC10-6677D34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311" y="1226016"/>
            <a:ext cx="6588919" cy="576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1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6D638-1A32-43D9-B1C2-32AFBEE3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5ACF5-F2FF-4AA7-9C5C-BAC7F859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하나라도 항목이 문자열이면 모든 항목이 동일하게 문자열 </a:t>
            </a:r>
            <a:r>
              <a:rPr lang="ko-KR" altLang="en-US" dirty="0" err="1"/>
              <a:t>자료형인</a:t>
            </a:r>
            <a:r>
              <a:rPr lang="ko-KR" altLang="en-US" dirty="0"/>
              <a:t> </a:t>
            </a:r>
            <a:r>
              <a:rPr lang="en-US" altLang="ko-KR" dirty="0"/>
              <a:t>'&lt;U32'</a:t>
            </a:r>
            <a:r>
              <a:rPr lang="ko-KR" altLang="en-US" dirty="0"/>
              <a:t>으로 지정</a:t>
            </a:r>
            <a:endParaRPr lang="en-US" altLang="ko-KR" dirty="0"/>
          </a:p>
          <a:p>
            <a:pPr lvl="1"/>
            <a:r>
              <a:rPr lang="en-US" altLang="ko-KR" dirty="0" err="1"/>
              <a:t>numpy</a:t>
            </a:r>
            <a:r>
              <a:rPr lang="ko-KR" altLang="en-US" dirty="0"/>
              <a:t>의 자료형은 데이터의 저장 방식과 크기를 지정하는 데 사용</a:t>
            </a:r>
            <a:endParaRPr lang="en-US" altLang="ko-KR" dirty="0"/>
          </a:p>
          <a:p>
            <a:pPr lvl="1"/>
            <a:r>
              <a:rPr lang="ko-KR" altLang="en-US" dirty="0"/>
              <a:t>배열의 요소는 이러한 자료형 중 하나만을 가짐</a:t>
            </a:r>
            <a:endParaRPr lang="en-US" altLang="ko-KR" dirty="0"/>
          </a:p>
          <a:p>
            <a:pPr lvl="2"/>
            <a:r>
              <a:rPr lang="en-US" altLang="ko-KR" dirty="0" err="1"/>
              <a:t>numpy</a:t>
            </a:r>
            <a:r>
              <a:rPr lang="ko-KR" altLang="en-US" dirty="0"/>
              <a:t>에서 배열의 빠른 계산 처리를 위한 방법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239F6D-BCFA-4B17-99BF-823944D0958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모든 요소</a:t>
            </a:r>
            <a:r>
              <a:rPr lang="en-US" altLang="ko-KR" dirty="0"/>
              <a:t>(elements)</a:t>
            </a:r>
            <a:r>
              <a:rPr lang="ko-KR" altLang="en-US" dirty="0"/>
              <a:t>가 단일한 자료형으로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8FD179-4178-43DD-93A2-A28D578A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3128942"/>
            <a:ext cx="9408319" cy="10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7924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6733</TotalTime>
  <Words>2258</Words>
  <Application>Microsoft Office PowerPoint</Application>
  <PresentationFormat>사용자 지정</PresentationFormat>
  <Paragraphs>310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6" baseType="lpstr">
      <vt:lpstr>Pretendard</vt:lpstr>
      <vt:lpstr>Pretendard SemiBold</vt:lpstr>
      <vt:lpstr>맑은 고딕</vt:lpstr>
      <vt:lpstr>함초롬바탕</vt:lpstr>
      <vt:lpstr>Arial</vt:lpstr>
      <vt:lpstr>디자인 사용자 지정</vt:lpstr>
      <vt:lpstr>PowerPoint 프레젠테이션</vt:lpstr>
      <vt:lpstr>3.1 패키지 numpy 개요와       자료형 ndarray</vt:lpstr>
      <vt:lpstr>과학용 컴퓨팅 패키지 numpy 라이브러리</vt:lpstr>
      <vt:lpstr>Numpy 개요</vt:lpstr>
      <vt:lpstr>다차원 배열 ndarray</vt:lpstr>
      <vt:lpstr>numpy의 다양한 기본 자료형</vt:lpstr>
      <vt:lpstr>ndarray(다차원 배열)의 주요 속성</vt:lpstr>
      <vt:lpstr>내장함수 array()</vt:lpstr>
      <vt:lpstr>ndarray 특징</vt:lpstr>
      <vt:lpstr>문자열 자료형</vt:lpstr>
      <vt:lpstr>3.2 내장함수 arange()와 linspace()</vt:lpstr>
      <vt:lpstr>numpy.arange() </vt:lpstr>
      <vt:lpstr>배열의 모양을 바꾸는 reshape()</vt:lpstr>
      <vt:lpstr>함수 linspace(start, stop, num)</vt:lpstr>
      <vt:lpstr>함수 linspace()</vt:lpstr>
      <vt:lpstr>함수 linspace()</vt:lpstr>
      <vt:lpstr>3.3 내장함수 zeros()와 ones(),       empty() </vt:lpstr>
      <vt:lpstr>내장함수 np.zeros()</vt:lpstr>
      <vt:lpstr>원소가 모두 1.0인 배열을 생성하는 ones()  </vt:lpstr>
      <vt:lpstr>numpy.eye()  </vt:lpstr>
      <vt:lpstr>numpy.full(shape, fill_value)  </vt:lpstr>
      <vt:lpstr>지정한 모양의 배열을 생성하는 numpy.empty(shape)</vt:lpstr>
      <vt:lpstr>원소값이 0인 주어진 형태의 배열을 생성하는 zeros_like(a)</vt:lpstr>
      <vt:lpstr>원소값이 1인 주어진 형태의 배열을 생성하는 ones_like()  </vt:lpstr>
      <vt:lpstr>원소값이 주어진 값이며 주어진 형태의 배열을 생성하는 full_like()  </vt:lpstr>
      <vt:lpstr>3.4 배열 연산</vt:lpstr>
      <vt:lpstr>배열과 스칼라와의 연산</vt:lpstr>
      <vt:lpstr>배열과 배열의 연산</vt:lpstr>
      <vt:lpstr>복합 대입 연산자도 지원</vt:lpstr>
      <vt:lpstr>배열의 곱 연산자 @</vt:lpstr>
      <vt:lpstr>배열 함수</vt:lpstr>
      <vt:lpstr>배열 함수</vt:lpstr>
      <vt:lpstr>범용 함수</vt:lpstr>
      <vt:lpstr>다양한 이항 연산 범용 함수</vt:lpstr>
      <vt:lpstr>3.5 배열 슬라이싱과 형태 수정 </vt:lpstr>
      <vt:lpstr>1차원 배열의 첨자와 슬라이싱</vt:lpstr>
      <vt:lpstr>역순과 대입</vt:lpstr>
      <vt:lpstr>2차원 배열의 첨자와 슬라이싱</vt:lpstr>
      <vt:lpstr>2차원 배열의 첨자와 슬라이싱</vt:lpstr>
      <vt:lpstr>2차원 배열의 첨자와 슬라이싱</vt:lpstr>
      <vt:lpstr>3차원 배열의 첨자와 슬라이싱 </vt:lpstr>
      <vt:lpstr>3차원 배열의 다양한 참조</vt:lpstr>
      <vt:lpstr>3차원 배열의 다양한 참조</vt:lpstr>
      <vt:lpstr>1차원 배열로 만드는 ndarray.ravel()</vt:lpstr>
      <vt:lpstr>np.transpose(a)와 a.transpose(), a.T</vt:lpstr>
      <vt:lpstr>3차원 배열의 전치 행렬</vt:lpstr>
      <vt:lpstr>두 번째 인자로 조정하는 3차원의 전치 행렬</vt:lpstr>
      <vt:lpstr>np.swapaxes(a, axis1, axis2) </vt:lpstr>
      <vt:lpstr>3차원 배열에서 swapaxes()</vt:lpstr>
      <vt:lpstr>ndarray의 데이터와 메타데이터 </vt:lpstr>
      <vt:lpstr>보기(view)</vt:lpstr>
      <vt:lpstr>복사(copy)</vt:lpstr>
      <vt:lpstr>배열이 뷰인지 복사본인지 확인 가능</vt:lpstr>
      <vt:lpstr>함수 z.copy() 복사본 반환</vt:lpstr>
      <vt:lpstr>ndarray의 보기로 같은 구조만 수정 가능</vt:lpstr>
      <vt:lpstr>보기(뷰, view)와 얕은 복사</vt:lpstr>
      <vt:lpstr>3.6 브로드캐스팅</vt:lpstr>
      <vt:lpstr>브로드캐스팅(broadcasting) 개요</vt:lpstr>
      <vt:lpstr>하나의 배열이 1차원으로 다른 배열 열수와 같은 구조의 브로드캐스팅</vt:lpstr>
      <vt:lpstr>하나의 배열이 1차원으로 다른 배열 행수와 같은 구조의 브로드캐스팅</vt:lpstr>
      <vt:lpstr>행 또는 열이 1인 두 배열의 브로드캐스팅</vt:lpstr>
      <vt:lpstr>행 또는 열이 1인 두 배열의 브로드캐스팅</vt:lpstr>
      <vt:lpstr>상수 np.newaxis 활용한 차수의 증가</vt:lpstr>
      <vt:lpstr>연산 a + b를 수행</vt:lpstr>
      <vt:lpstr>3.7 고급 색인</vt:lpstr>
      <vt:lpstr>1차원 배열 색인</vt:lpstr>
      <vt:lpstr>2차원 배열의 색인</vt:lpstr>
      <vt:lpstr>행과 열 참조 매핑</vt:lpstr>
      <vt:lpstr>기본 색인 방법</vt:lpstr>
      <vt:lpstr>고급 색인 방법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m20074</dc:creator>
  <cp:lastModifiedBy>김보배</cp:lastModifiedBy>
  <cp:revision>627</cp:revision>
  <dcterms:created xsi:type="dcterms:W3CDTF">2021-04-14T04:58:56Z</dcterms:created>
  <dcterms:modified xsi:type="dcterms:W3CDTF">2024-09-24T03:37:19Z</dcterms:modified>
</cp:coreProperties>
</file>